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7.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8.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9.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181"/>
  </p:notesMasterIdLst>
  <p:sldIdLst>
    <p:sldId id="257" r:id="rId2"/>
    <p:sldId id="474" r:id="rId3"/>
    <p:sldId id="311" r:id="rId4"/>
    <p:sldId id="312" r:id="rId5"/>
    <p:sldId id="313" r:id="rId6"/>
    <p:sldId id="314" r:id="rId7"/>
    <p:sldId id="315" r:id="rId8"/>
    <p:sldId id="316" r:id="rId9"/>
    <p:sldId id="317" r:id="rId10"/>
    <p:sldId id="318" r:id="rId11"/>
    <p:sldId id="319" r:id="rId12"/>
    <p:sldId id="292" r:id="rId13"/>
    <p:sldId id="293" r:id="rId14"/>
    <p:sldId id="294" r:id="rId15"/>
    <p:sldId id="295" r:id="rId16"/>
    <p:sldId id="296" r:id="rId17"/>
    <p:sldId id="297" r:id="rId18"/>
    <p:sldId id="298" r:id="rId19"/>
    <p:sldId id="534" r:id="rId20"/>
    <p:sldId id="299" r:id="rId21"/>
    <p:sldId id="300" r:id="rId22"/>
    <p:sldId id="301" r:id="rId23"/>
    <p:sldId id="302" r:id="rId24"/>
    <p:sldId id="303" r:id="rId25"/>
    <p:sldId id="475" r:id="rId26"/>
    <p:sldId id="284" r:id="rId27"/>
    <p:sldId id="341" r:id="rId28"/>
    <p:sldId id="346" r:id="rId29"/>
    <p:sldId id="342" r:id="rId30"/>
    <p:sldId id="482" r:id="rId31"/>
    <p:sldId id="343" r:id="rId32"/>
    <p:sldId id="285" r:id="rId33"/>
    <p:sldId id="304" r:id="rId34"/>
    <p:sldId id="305" r:id="rId35"/>
    <p:sldId id="471" r:id="rId36"/>
    <p:sldId id="353" r:id="rId37"/>
    <p:sldId id="436" r:id="rId38"/>
    <p:sldId id="438" r:id="rId39"/>
    <p:sldId id="437"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478" r:id="rId55"/>
    <p:sldId id="479" r:id="rId56"/>
    <p:sldId id="334" r:id="rId57"/>
    <p:sldId id="335" r:id="rId58"/>
    <p:sldId id="336" r:id="rId59"/>
    <p:sldId id="339" r:id="rId60"/>
    <p:sldId id="340" r:id="rId61"/>
    <p:sldId id="310" r:id="rId62"/>
    <p:sldId id="286" r:id="rId63"/>
    <p:sldId id="287" r:id="rId64"/>
    <p:sldId id="355" r:id="rId65"/>
    <p:sldId id="419" r:id="rId66"/>
    <p:sldId id="356" r:id="rId67"/>
    <p:sldId id="417" r:id="rId68"/>
    <p:sldId id="357" r:id="rId69"/>
    <p:sldId id="358" r:id="rId70"/>
    <p:sldId id="359" r:id="rId71"/>
    <p:sldId id="360" r:id="rId72"/>
    <p:sldId id="420" r:id="rId73"/>
    <p:sldId id="361" r:id="rId74"/>
    <p:sldId id="362" r:id="rId75"/>
    <p:sldId id="421" r:id="rId76"/>
    <p:sldId id="363" r:id="rId77"/>
    <p:sldId id="422" r:id="rId78"/>
    <p:sldId id="364" r:id="rId79"/>
    <p:sldId id="366" r:id="rId80"/>
    <p:sldId id="367" r:id="rId81"/>
    <p:sldId id="368" r:id="rId82"/>
    <p:sldId id="423" r:id="rId83"/>
    <p:sldId id="369" r:id="rId84"/>
    <p:sldId id="370" r:id="rId85"/>
    <p:sldId id="371" r:id="rId86"/>
    <p:sldId id="424" r:id="rId87"/>
    <p:sldId id="365" r:id="rId88"/>
    <p:sldId id="481" r:id="rId89"/>
    <p:sldId id="425" r:id="rId90"/>
    <p:sldId id="373" r:id="rId91"/>
    <p:sldId id="374" r:id="rId92"/>
    <p:sldId id="426" r:id="rId93"/>
    <p:sldId id="372" r:id="rId94"/>
    <p:sldId id="375" r:id="rId95"/>
    <p:sldId id="427" r:id="rId96"/>
    <p:sldId id="379" r:id="rId97"/>
    <p:sldId id="380" r:id="rId98"/>
    <p:sldId id="288" r:id="rId99"/>
    <p:sldId id="428" r:id="rId100"/>
    <p:sldId id="289" r:id="rId101"/>
    <p:sldId id="483" r:id="rId102"/>
    <p:sldId id="429" r:id="rId103"/>
    <p:sldId id="390" r:id="rId104"/>
    <p:sldId id="477" r:id="rId105"/>
    <p:sldId id="476" r:id="rId106"/>
    <p:sldId id="430" r:id="rId107"/>
    <p:sldId id="382" r:id="rId108"/>
    <p:sldId id="431" r:id="rId109"/>
    <p:sldId id="383" r:id="rId110"/>
    <p:sldId id="432" r:id="rId111"/>
    <p:sldId id="384" r:id="rId112"/>
    <p:sldId id="484" r:id="rId113"/>
    <p:sldId id="433" r:id="rId114"/>
    <p:sldId id="385" r:id="rId115"/>
    <p:sldId id="434" r:id="rId116"/>
    <p:sldId id="386" r:id="rId117"/>
    <p:sldId id="387" r:id="rId118"/>
    <p:sldId id="473" r:id="rId119"/>
    <p:sldId id="531" r:id="rId120"/>
    <p:sldId id="532" r:id="rId121"/>
    <p:sldId id="291" r:id="rId122"/>
    <p:sldId id="347" r:id="rId123"/>
    <p:sldId id="349" r:id="rId124"/>
    <p:sldId id="348" r:id="rId125"/>
    <p:sldId id="350" r:id="rId126"/>
    <p:sldId id="351" r:id="rId127"/>
    <p:sldId id="440" r:id="rId128"/>
    <p:sldId id="391" r:id="rId129"/>
    <p:sldId id="485" r:id="rId130"/>
    <p:sldId id="486" r:id="rId131"/>
    <p:sldId id="487" r:id="rId132"/>
    <p:sldId id="488" r:id="rId133"/>
    <p:sldId id="489" r:id="rId134"/>
    <p:sldId id="490" r:id="rId135"/>
    <p:sldId id="491" r:id="rId136"/>
    <p:sldId id="492" r:id="rId137"/>
    <p:sldId id="493" r:id="rId138"/>
    <p:sldId id="494" r:id="rId139"/>
    <p:sldId id="495" r:id="rId140"/>
    <p:sldId id="517" r:id="rId141"/>
    <p:sldId id="496" r:id="rId142"/>
    <p:sldId id="518" r:id="rId143"/>
    <p:sldId id="535" r:id="rId144"/>
    <p:sldId id="497" r:id="rId145"/>
    <p:sldId id="498" r:id="rId146"/>
    <p:sldId id="499" r:id="rId147"/>
    <p:sldId id="525" r:id="rId148"/>
    <p:sldId id="519" r:id="rId149"/>
    <p:sldId id="526" r:id="rId150"/>
    <p:sldId id="500" r:id="rId151"/>
    <p:sldId id="527" r:id="rId152"/>
    <p:sldId id="520" r:id="rId153"/>
    <p:sldId id="528" r:id="rId154"/>
    <p:sldId id="501" r:id="rId155"/>
    <p:sldId id="530" r:id="rId156"/>
    <p:sldId id="502" r:id="rId157"/>
    <p:sldId id="529" r:id="rId158"/>
    <p:sldId id="503" r:id="rId159"/>
    <p:sldId id="504" r:id="rId160"/>
    <p:sldId id="505" r:id="rId161"/>
    <p:sldId id="506" r:id="rId162"/>
    <p:sldId id="507" r:id="rId163"/>
    <p:sldId id="508" r:id="rId164"/>
    <p:sldId id="509" r:id="rId165"/>
    <p:sldId id="510" r:id="rId166"/>
    <p:sldId id="511" r:id="rId167"/>
    <p:sldId id="533" r:id="rId168"/>
    <p:sldId id="512" r:id="rId169"/>
    <p:sldId id="513" r:id="rId170"/>
    <p:sldId id="514" r:id="rId171"/>
    <p:sldId id="515" r:id="rId172"/>
    <p:sldId id="521" r:id="rId173"/>
    <p:sldId id="523" r:id="rId174"/>
    <p:sldId id="522" r:id="rId175"/>
    <p:sldId id="524" r:id="rId176"/>
    <p:sldId id="415" r:id="rId177"/>
    <p:sldId id="469" r:id="rId178"/>
    <p:sldId id="470" r:id="rId179"/>
    <p:sldId id="268" r:id="rId18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9" autoAdjust="0"/>
    <p:restoredTop sz="90228" autoAdjust="0"/>
  </p:normalViewPr>
  <p:slideViewPr>
    <p:cSldViewPr>
      <p:cViewPr>
        <p:scale>
          <a:sx n="103" d="100"/>
          <a:sy n="103" d="100"/>
        </p:scale>
        <p:origin x="-1632" y="-264"/>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outlineViewPr>
    <p:cViewPr>
      <p:scale>
        <a:sx n="33" d="100"/>
        <a:sy n="33" d="100"/>
      </p:scale>
      <p:origin x="0" y="4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6EEC894-267F-AD45-B4BC-A3075498ECEB}" type="datetimeFigureOut">
              <a:rPr lang="en-US"/>
              <a:pPr>
                <a:defRPr/>
              </a:pPr>
              <a:t>4/12/13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A9369FDD-1E5B-9848-8790-EEFFD22C3CCE}" type="slidenum">
              <a:rPr lang="en-US"/>
              <a:pPr>
                <a:defRPr/>
              </a:pPr>
              <a:t>‹#›</a:t>
            </a:fld>
            <a:endParaRPr lang="en-US"/>
          </a:p>
        </p:txBody>
      </p:sp>
    </p:spTree>
    <p:extLst>
      <p:ext uri="{BB962C8B-B14F-4D97-AF65-F5344CB8AC3E}">
        <p14:creationId xmlns:p14="http://schemas.microsoft.com/office/powerpoint/2010/main" val="2963817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mn-lt"/>
        <a:ea typeface="ＭＳ Ｐゴシック" charset="0"/>
        <a:cs typeface="+mn-cs"/>
      </a:defRPr>
    </a:lvl2pPr>
    <a:lvl3pPr marL="914400" algn="l" rtl="0" fontAlgn="base">
      <a:spcBef>
        <a:spcPct val="30000"/>
      </a:spcBef>
      <a:spcAft>
        <a:spcPct val="0"/>
      </a:spcAft>
      <a:defRPr sz="1200" kern="1200">
        <a:solidFill>
          <a:schemeClr val="tx1"/>
        </a:solidFill>
        <a:latin typeface="+mn-lt"/>
        <a:ea typeface="ＭＳ Ｐゴシック" charset="0"/>
        <a:cs typeface="+mn-cs"/>
      </a:defRPr>
    </a:lvl3pPr>
    <a:lvl4pPr marL="1371600" algn="l" rtl="0" fontAlgn="base">
      <a:spcBef>
        <a:spcPct val="30000"/>
      </a:spcBef>
      <a:spcAft>
        <a:spcPct val="0"/>
      </a:spcAft>
      <a:defRPr sz="1200" kern="1200">
        <a:solidFill>
          <a:schemeClr val="tx1"/>
        </a:solidFill>
        <a:latin typeface="+mn-lt"/>
        <a:ea typeface="ＭＳ Ｐゴシック" charset="0"/>
        <a:cs typeface="+mn-cs"/>
      </a:defRPr>
    </a:lvl4pPr>
    <a:lvl5pPr marL="1828800" algn="l" rtl="0" fontAlgn="base">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r>
              <a:rPr lang="en-US" dirty="0" smtClean="0">
                <a:latin typeface="Calibri" charset="0"/>
              </a:rPr>
              <a:t>Welcome</a:t>
            </a:r>
          </a:p>
          <a:p>
            <a:pPr>
              <a:spcBef>
                <a:spcPct val="0"/>
              </a:spcBef>
            </a:pPr>
            <a:r>
              <a:rPr lang="en-US" dirty="0" smtClean="0">
                <a:latin typeface="Calibri" charset="0"/>
              </a:rPr>
              <a:t>Introductions</a:t>
            </a:r>
          </a:p>
          <a:p>
            <a:pPr>
              <a:spcBef>
                <a:spcPct val="0"/>
              </a:spcBef>
            </a:pPr>
            <a:r>
              <a:rPr lang="en-US" dirty="0" smtClean="0">
                <a:latin typeface="Calibri" charset="0"/>
              </a:rPr>
              <a:t>Long</a:t>
            </a:r>
            <a:r>
              <a:rPr lang="en-US" baseline="0" dirty="0" smtClean="0">
                <a:latin typeface="Calibri" charset="0"/>
              </a:rPr>
              <a:t> and Complex</a:t>
            </a:r>
          </a:p>
          <a:p>
            <a:pPr>
              <a:spcBef>
                <a:spcPct val="0"/>
              </a:spcBef>
            </a:pPr>
            <a:r>
              <a:rPr lang="en-US" baseline="0" dirty="0" smtClean="0">
                <a:latin typeface="Calibri" charset="0"/>
              </a:rPr>
              <a:t>Dense dark forest</a:t>
            </a:r>
          </a:p>
          <a:p>
            <a:pPr>
              <a:spcBef>
                <a:spcPct val="0"/>
              </a:spcBef>
            </a:pPr>
            <a:r>
              <a:rPr lang="en-US" baseline="0" dirty="0" smtClean="0">
                <a:latin typeface="Calibri" charset="0"/>
              </a:rPr>
              <a:t>A set of trees</a:t>
            </a:r>
          </a:p>
          <a:p>
            <a:pPr>
              <a:spcBef>
                <a:spcPct val="0"/>
              </a:spcBef>
            </a:pPr>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B73B5270-F606-CD43-93FB-F47E0A72C31A}" type="slidenum">
              <a:rPr lang="en-US">
                <a:latin typeface="Calibri" charset="0"/>
              </a:rPr>
              <a:pPr fontAlgn="base">
                <a:spcBef>
                  <a:spcPct val="0"/>
                </a:spcBef>
                <a:spcAft>
                  <a:spcPct val="0"/>
                </a:spcAft>
              </a:pPr>
              <a:t>1</a:t>
            </a:fld>
            <a:endParaRPr lang="en-US">
              <a:latin typeface="Calibri" charset="0"/>
            </a:endParaRPr>
          </a:p>
        </p:txBody>
      </p:sp>
      <p:sp>
        <p:nvSpPr>
          <p:cNvPr id="532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r>
              <a:rPr lang="en-US">
                <a:latin typeface="Calibri" charset="0"/>
              </a:rPr>
              <a:t>test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10</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11</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Dictionary</a:t>
            </a:r>
            <a:r>
              <a:rPr lang="en-US" baseline="0" dirty="0" smtClean="0"/>
              <a:t> example</a:t>
            </a:r>
          </a:p>
          <a:p>
            <a:r>
              <a:rPr lang="en-US" baseline="0" dirty="0" smtClean="0"/>
              <a:t>How do we understand the greater context of language and terminologies?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a:t>
            </a:fld>
            <a:endParaRPr lang="en-US"/>
          </a:p>
        </p:txBody>
      </p:sp>
    </p:spTree>
    <p:extLst>
      <p:ext uri="{BB962C8B-B14F-4D97-AF65-F5344CB8AC3E}">
        <p14:creationId xmlns:p14="http://schemas.microsoft.com/office/powerpoint/2010/main" val="95436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Ontologies: Might</a:t>
            </a:r>
            <a:r>
              <a:rPr lang="en-US" baseline="0" dirty="0" smtClean="0"/>
              <a:t> actually support or express some of the ways we know how our language works,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a:t>
            </a:fld>
            <a:endParaRPr lang="en-US"/>
          </a:p>
        </p:txBody>
      </p:sp>
    </p:spTree>
    <p:extLst>
      <p:ext uri="{BB962C8B-B14F-4D97-AF65-F5344CB8AC3E}">
        <p14:creationId xmlns:p14="http://schemas.microsoft.com/office/powerpoint/2010/main" val="164273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Transitional slide beforehand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a:t>
            </a:fld>
            <a:endParaRPr lang="en-US"/>
          </a:p>
        </p:txBody>
      </p:sp>
    </p:spTree>
    <p:extLst>
      <p:ext uri="{BB962C8B-B14F-4D97-AF65-F5344CB8AC3E}">
        <p14:creationId xmlns:p14="http://schemas.microsoft.com/office/powerpoint/2010/main" val="22947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Ajax</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a:t>
            </a:fld>
            <a:endParaRPr lang="en-US"/>
          </a:p>
        </p:txBody>
      </p:sp>
    </p:spTree>
    <p:extLst>
      <p:ext uri="{BB962C8B-B14F-4D97-AF65-F5344CB8AC3E}">
        <p14:creationId xmlns:p14="http://schemas.microsoft.com/office/powerpoint/2010/main" val="177802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Verbage</a:t>
            </a:r>
            <a:r>
              <a:rPr lang="en-US" baseline="0" dirty="0" smtClean="0"/>
              <a:t> for reasoning</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22</a:t>
            </a:fld>
            <a:endParaRPr lang="en-US"/>
          </a:p>
        </p:txBody>
      </p:sp>
    </p:spTree>
    <p:extLst>
      <p:ext uri="{BB962C8B-B14F-4D97-AF65-F5344CB8AC3E}">
        <p14:creationId xmlns:p14="http://schemas.microsoft.com/office/powerpoint/2010/main" val="206983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Oriented Architecture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23</a:t>
            </a:fld>
            <a:endParaRPr lang="en-US"/>
          </a:p>
        </p:txBody>
      </p:sp>
    </p:spTree>
    <p:extLst>
      <p:ext uri="{BB962C8B-B14F-4D97-AF65-F5344CB8AC3E}">
        <p14:creationId xmlns:p14="http://schemas.microsoft.com/office/powerpoint/2010/main" val="2804403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24</a:t>
            </a:fld>
            <a:endParaRPr lang="en-US"/>
          </a:p>
        </p:txBody>
      </p:sp>
    </p:spTree>
    <p:extLst>
      <p:ext uri="{BB962C8B-B14F-4D97-AF65-F5344CB8AC3E}">
        <p14:creationId xmlns:p14="http://schemas.microsoft.com/office/powerpoint/2010/main" val="257367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a:t>
            </a:r>
            <a:r>
              <a:rPr lang="en-US" baseline="0" dirty="0" smtClean="0"/>
              <a:t> – Service Oriented Architecture helps to define interoperability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26</a:t>
            </a:fld>
            <a:endParaRPr lang="en-US"/>
          </a:p>
        </p:txBody>
      </p:sp>
    </p:spTree>
    <p:extLst>
      <p:ext uri="{BB962C8B-B14F-4D97-AF65-F5344CB8AC3E}">
        <p14:creationId xmlns:p14="http://schemas.microsoft.com/office/powerpoint/2010/main" val="373567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we’ll take questions at the summary of each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a:t>
            </a:fld>
            <a:endParaRPr lang="en-US"/>
          </a:p>
        </p:txBody>
      </p:sp>
    </p:spTree>
    <p:extLst>
      <p:ext uri="{BB962C8B-B14F-4D97-AF65-F5344CB8AC3E}">
        <p14:creationId xmlns:p14="http://schemas.microsoft.com/office/powerpoint/2010/main" val="3991173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IDL (Interface Description</a:t>
            </a:r>
            <a:r>
              <a:rPr lang="en-US" baseline="0" dirty="0" smtClean="0"/>
              <a:t> Language)</a:t>
            </a:r>
            <a:r>
              <a:rPr lang="en-US" dirty="0" smtClean="0"/>
              <a:t> is a specification language used to describe a software component's interface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WSDL an XML format for describing network services as a set of endpoints operating on messages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28</a:t>
            </a:fld>
            <a:endParaRPr lang="en-US"/>
          </a:p>
        </p:txBody>
      </p:sp>
    </p:spTree>
    <p:extLst>
      <p:ext uri="{BB962C8B-B14F-4D97-AF65-F5344CB8AC3E}">
        <p14:creationId xmlns:p14="http://schemas.microsoft.com/office/powerpoint/2010/main" val="117027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 API</a:t>
            </a:r>
            <a:r>
              <a:rPr lang="en-US" dirty="0" smtClean="0"/>
              <a:t>, communicates with the messaging software, and does so in terms of vocabulary domains, contexts, value sets, coded attributes and other artifacts of the HL7 message model. </a:t>
            </a:r>
          </a:p>
          <a:p>
            <a:r>
              <a:rPr lang="en-US" b="1" dirty="0" smtClean="0"/>
              <a:t>Vocabulary API</a:t>
            </a:r>
            <a:r>
              <a:rPr lang="en-US" dirty="0" smtClean="0"/>
              <a:t>, communicates with the terminology service software, and does so in terms of code systems, concept codes, designations, relationships and other terminology specific entities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29</a:t>
            </a:fld>
            <a:endParaRPr lang="en-US"/>
          </a:p>
        </p:txBody>
      </p:sp>
    </p:spTree>
    <p:extLst>
      <p:ext uri="{BB962C8B-B14F-4D97-AF65-F5344CB8AC3E}">
        <p14:creationId xmlns:p14="http://schemas.microsoft.com/office/powerpoint/2010/main" val="212949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an application requests that the Message Runtime Service fill out the details of a CD-derived attribute. The  Message API service, in turn, makes multiple calls to the Vocabulary API service in order to get concept code designations, code system names, release versions, etc.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30</a:t>
            </a:fld>
            <a:endParaRPr lang="en-US"/>
          </a:p>
        </p:txBody>
      </p:sp>
    </p:spTree>
    <p:extLst>
      <p:ext uri="{BB962C8B-B14F-4D97-AF65-F5344CB8AC3E}">
        <p14:creationId xmlns:p14="http://schemas.microsoft.com/office/powerpoint/2010/main" val="781701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graphic</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31</a:t>
            </a:fld>
            <a:endParaRPr lang="en-US"/>
          </a:p>
        </p:txBody>
      </p:sp>
    </p:spTree>
    <p:extLst>
      <p:ext uri="{BB962C8B-B14F-4D97-AF65-F5344CB8AC3E}">
        <p14:creationId xmlns:p14="http://schemas.microsoft.com/office/powerpoint/2010/main" val="3398588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HSSP collaborative effort</a:t>
            </a:r>
            <a:r>
              <a:rPr lang="en-US" baseline="0" dirty="0" smtClean="0"/>
              <a:t> between OMG and HL7 to i</a:t>
            </a:r>
            <a:r>
              <a:rPr lang="en-US" dirty="0" smtClean="0"/>
              <a:t>dentify and document service specifications, functionality, and conformance supportive and relevant to healthcare IT stakeholders and resulting in real-world implementations.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33</a:t>
            </a:fld>
            <a:endParaRPr lang="en-US"/>
          </a:p>
        </p:txBody>
      </p:sp>
    </p:spTree>
    <p:extLst>
      <p:ext uri="{BB962C8B-B14F-4D97-AF65-F5344CB8AC3E}">
        <p14:creationId xmlns:p14="http://schemas.microsoft.com/office/powerpoint/2010/main" val="996807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Meeting Notes (12/27/12 14:02) -----</a:t>
            </a:r>
          </a:p>
          <a:p>
            <a:r>
              <a:rPr lang="en-US" baseline="0" dirty="0" smtClean="0"/>
              <a:t>Out of the vocabulary working group the SFM was created by multiple contributers.  This ducument captured the functionality required by a terminology service. </a:t>
            </a:r>
          </a:p>
          <a:p>
            <a:r>
              <a:rPr lang="en-US" baseline="0" dirty="0" smtClean="0"/>
              <a:t>Published as a Draft Standard for Trial Use.  Handed over to the OMG, and an RFP was issued for the community to respond with the intent of having a implementation and PIM and PSM created.  There were multiple responders, and they were required to harmonize their response.  That response included not only a PSM and a PIM,  but also one for soap and one for REST.(3).   At that point the proposal was accepted by OMG and a beta standard was made available for review.  The beta was available for one year and during that time a task force was put into place and the finalization task force addressed any community issues or concerns.  At the completion of the FTF the final standard was submitted to the OMG and approved as the standard.  As part of that submission the responder to the RFP had to deliver a letter of intent stating they would deliver an implementation validating the standard.  Because the original SFM was a draft standard which expired, the final OMG standard is in the normative process which will release an official standard.  The implementation guide will be completed after the standard is normative.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35</a:t>
            </a:fld>
            <a:endParaRPr lang="en-US"/>
          </a:p>
        </p:txBody>
      </p:sp>
    </p:spTree>
    <p:extLst>
      <p:ext uri="{BB962C8B-B14F-4D97-AF65-F5344CB8AC3E}">
        <p14:creationId xmlns:p14="http://schemas.microsoft.com/office/powerpoint/2010/main" val="2505613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physical rendering means there</a:t>
            </a:r>
            <a:r>
              <a:rPr lang="en-US" baseline="0" dirty="0" smtClean="0"/>
              <a:t> is no API or interface an application can interact with.</a:t>
            </a:r>
          </a:p>
          <a:p>
            <a:r>
              <a:rPr lang="en-US" baseline="0" dirty="0" smtClean="0"/>
              <a:t>The PIM can be transformed into multiple different platform specific models.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37</a:t>
            </a:fld>
            <a:endParaRPr lang="en-US"/>
          </a:p>
        </p:txBody>
      </p:sp>
    </p:spTree>
    <p:extLst>
      <p:ext uri="{BB962C8B-B14F-4D97-AF65-F5344CB8AC3E}">
        <p14:creationId xmlns:p14="http://schemas.microsoft.com/office/powerpoint/2010/main" val="3147986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Model</a:t>
            </a:r>
          </a:p>
          <a:p>
            <a:r>
              <a:rPr lang="en-US" dirty="0" smtClean="0"/>
              <a:t>Services</a:t>
            </a:r>
            <a:r>
              <a:rPr lang="en-US" baseline="0" dirty="0" smtClean="0"/>
              <a:t> offered by the Terminology Service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38</a:t>
            </a:fld>
            <a:endParaRPr lang="en-US"/>
          </a:p>
        </p:txBody>
      </p:sp>
    </p:spTree>
    <p:extLst>
      <p:ext uri="{BB962C8B-B14F-4D97-AF65-F5344CB8AC3E}">
        <p14:creationId xmlns:p14="http://schemas.microsoft.com/office/powerpoint/2010/main" val="2847565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described the artifacts</a:t>
            </a:r>
            <a:r>
              <a:rPr lang="en-US" baseline="0" dirty="0" smtClean="0"/>
              <a:t> of this process and in sum they comprise CTS2</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39</a:t>
            </a:fld>
            <a:endParaRPr lang="en-US"/>
          </a:p>
        </p:txBody>
      </p:sp>
    </p:spTree>
    <p:extLst>
      <p:ext uri="{BB962C8B-B14F-4D97-AF65-F5344CB8AC3E}">
        <p14:creationId xmlns:p14="http://schemas.microsoft.com/office/powerpoint/2010/main" val="2487632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on the process and</a:t>
            </a:r>
            <a:r>
              <a:rPr lang="en-US" baseline="0" dirty="0" smtClean="0"/>
              <a:t> it’s artifacts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40</a:t>
            </a:fld>
            <a:endParaRPr lang="en-US"/>
          </a:p>
        </p:txBody>
      </p:sp>
    </p:spTree>
    <p:extLst>
      <p:ext uri="{BB962C8B-B14F-4D97-AF65-F5344CB8AC3E}">
        <p14:creationId xmlns:p14="http://schemas.microsoft.com/office/powerpoint/2010/main" val="243224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CF140-B226-6241-A324-AFA4114DDD46}" type="slidenum">
              <a:rPr lang="en-US"/>
              <a:pPr/>
              <a:t>3</a:t>
            </a:fld>
            <a:endParaRPr lang="en-US"/>
          </a:p>
        </p:txBody>
      </p:sp>
      <p:sp>
        <p:nvSpPr>
          <p:cNvPr id="163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3843" name="Rectangle 3"/>
          <p:cNvSpPr>
            <a:spLocks noGrp="1" noChangeArrowheads="1"/>
          </p:cNvSpPr>
          <p:nvPr>
            <p:ph type="body" idx="1"/>
          </p:nvPr>
        </p:nvSpPr>
        <p:spPr/>
        <p:txBody>
          <a:bodyPr/>
          <a:lstStyle/>
          <a:p>
            <a:r>
              <a:rPr lang="en-US" dirty="0" smtClean="0"/>
              <a:t>We can’t discuss terminology</a:t>
            </a:r>
            <a:r>
              <a:rPr lang="en-US" baseline="0" dirty="0" smtClean="0"/>
              <a:t> services without  discussing terminologies </a:t>
            </a:r>
          </a:p>
          <a:p>
            <a:r>
              <a:rPr lang="en-US" baseline="0" dirty="0" smtClean="0"/>
              <a:t>And if we discuss terminologies, then we need to discuss language</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41</a:t>
            </a:fld>
            <a:endParaRPr lang="en-US"/>
          </a:p>
        </p:txBody>
      </p:sp>
    </p:spTree>
    <p:extLst>
      <p:ext uri="{BB962C8B-B14F-4D97-AF65-F5344CB8AC3E}">
        <p14:creationId xmlns:p14="http://schemas.microsoft.com/office/powerpoint/2010/main" val="694745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r>
              <a:rPr lang="en-US" baseline="0" dirty="0" smtClean="0"/>
              <a:t>  anything that is important enough to have a link to it.  </a:t>
            </a:r>
          </a:p>
          <a:p>
            <a:r>
              <a:rPr lang="en-US" baseline="0" dirty="0" smtClean="0"/>
              <a:t>Representation: the data of the resource</a:t>
            </a:r>
          </a:p>
          <a:p>
            <a:r>
              <a:rPr lang="en-US" baseline="0" dirty="0" smtClean="0"/>
              <a:t>Addressability:  Expresses each important part of its data as a URI</a:t>
            </a:r>
          </a:p>
          <a:p>
            <a:r>
              <a:rPr lang="en-US" baseline="0" dirty="0" smtClean="0"/>
              <a:t>Statelessness:  The service </a:t>
            </a:r>
            <a:r>
              <a:rPr lang="en-US" baseline="0" dirty="0" err="1" smtClean="0"/>
              <a:t>doesn</a:t>
            </a:r>
            <a:r>
              <a:rPr lang="fr-FR" baseline="0" dirty="0" smtClean="0"/>
              <a:t>’</a:t>
            </a:r>
            <a:r>
              <a:rPr lang="en-US" baseline="0" dirty="0" smtClean="0"/>
              <a:t>t allow one REST call to build on another.</a:t>
            </a:r>
          </a:p>
          <a:p>
            <a:r>
              <a:rPr lang="en-US" baseline="0" dirty="0" smtClean="0"/>
              <a:t>Connectedness: Representations can just be data but they can also be data and links to other resources</a:t>
            </a:r>
          </a:p>
          <a:p>
            <a:r>
              <a:rPr lang="en-US" baseline="0" dirty="0" smtClean="0"/>
              <a:t>Uniform interface: GET,PUT, POST, DELETE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42</a:t>
            </a:fld>
            <a:endParaRPr lang="en-US"/>
          </a:p>
        </p:txBody>
      </p:sp>
    </p:spTree>
    <p:extLst>
      <p:ext uri="{BB962C8B-B14F-4D97-AF65-F5344CB8AC3E}">
        <p14:creationId xmlns:p14="http://schemas.microsoft.com/office/powerpoint/2010/main" val="3591722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a:t>
            </a:r>
            <a:r>
              <a:rPr lang="en-US" baseline="0" dirty="0" smtClean="0"/>
              <a:t> Value Proposition </a:t>
            </a:r>
            <a:r>
              <a:rPr lang="en-US" dirty="0" smtClean="0"/>
              <a:t>is best understood to mean that a given component should provide "just enough interoperability" to accomplish what is needed to accomplish, in the context in which it is being deployed.</a:t>
            </a:r>
          </a:p>
          <a:p>
            <a:r>
              <a:rPr lang="en-US" dirty="0" smtClean="0"/>
              <a:t>Might add</a:t>
            </a:r>
            <a:r>
              <a:rPr lang="en-US" baseline="0" dirty="0" smtClean="0"/>
              <a:t> to that just enough functionality.</a:t>
            </a:r>
          </a:p>
          <a:p>
            <a:r>
              <a:rPr lang="en-US" baseline="0" dirty="0" smtClean="0"/>
              <a:t>----- Meeting Notes (1/9/13 14:57) -----</a:t>
            </a:r>
          </a:p>
          <a:p>
            <a:r>
              <a:rPr lang="en-US" baseline="0" dirty="0" smtClean="0"/>
              <a:t>Attribution: Charlie Mead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43</a:t>
            </a:fld>
            <a:endParaRPr lang="en-US"/>
          </a:p>
        </p:txBody>
      </p:sp>
    </p:spTree>
    <p:extLst>
      <p:ext uri="{BB962C8B-B14F-4D97-AF65-F5344CB8AC3E}">
        <p14:creationId xmlns:p14="http://schemas.microsoft.com/office/powerpoint/2010/main" val="4259850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44</a:t>
            </a:fld>
            <a:endParaRPr lang="en-US"/>
          </a:p>
        </p:txBody>
      </p:sp>
    </p:spTree>
    <p:extLst>
      <p:ext uri="{BB962C8B-B14F-4D97-AF65-F5344CB8AC3E}">
        <p14:creationId xmlns:p14="http://schemas.microsoft.com/office/powerpoint/2010/main" val="4208748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analogy might</a:t>
            </a:r>
            <a:r>
              <a:rPr lang="en-US" baseline="0" dirty="0" smtClean="0"/>
              <a:t> be a blueprint for an engine - a detailed specification of the various parts that go into engine assembly as well as the dimensions, requirements, etc. that would allow the engine to be used in a motor vehicle.  This blueprint would allow engine manufacturers (terminology service providers) to assemble some or all of the components of the engine in a way that would allow them to be assembled into a variety of working models.  At the same time, vehicle manufacturers (client software developers) could configure their components in a way that would allow engines from different manufacturers to be used in the same vehicle.</a:t>
            </a:r>
            <a:endParaRPr lang="en-US" dirty="0"/>
          </a:p>
        </p:txBody>
      </p:sp>
      <p:sp>
        <p:nvSpPr>
          <p:cNvPr id="4" name="Slide Number Placeholder 3"/>
          <p:cNvSpPr>
            <a:spLocks noGrp="1"/>
          </p:cNvSpPr>
          <p:nvPr>
            <p:ph type="sldNum" sz="quarter" idx="10"/>
          </p:nvPr>
        </p:nvSpPr>
        <p:spPr/>
        <p:txBody>
          <a:bodyPr/>
          <a:lstStyle/>
          <a:p>
            <a:fld id="{A0AD73FF-C354-AB44-AEF7-36715D97E70F}" type="slidenum">
              <a:rPr lang="en-US" smtClean="0"/>
              <a:t>45</a:t>
            </a:fld>
            <a:endParaRPr lang="en-US"/>
          </a:p>
        </p:txBody>
      </p:sp>
    </p:spTree>
    <p:extLst>
      <p:ext uri="{BB962C8B-B14F-4D97-AF65-F5344CB8AC3E}">
        <p14:creationId xmlns:p14="http://schemas.microsoft.com/office/powerpoint/2010/main" val="1528472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46</a:t>
            </a:fld>
            <a:endParaRPr lang="en-US"/>
          </a:p>
        </p:txBody>
      </p:sp>
    </p:spTree>
    <p:extLst>
      <p:ext uri="{BB962C8B-B14F-4D97-AF65-F5344CB8AC3E}">
        <p14:creationId xmlns:p14="http://schemas.microsoft.com/office/powerpoint/2010/main" val="2184714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Read Update and Delete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47</a:t>
            </a:fld>
            <a:endParaRPr lang="en-US"/>
          </a:p>
        </p:txBody>
      </p:sp>
    </p:spTree>
    <p:extLst>
      <p:ext uri="{BB962C8B-B14F-4D97-AF65-F5344CB8AC3E}">
        <p14:creationId xmlns:p14="http://schemas.microsoft.com/office/powerpoint/2010/main" val="3532443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like object with a title</a:t>
            </a:r>
            <a:r>
              <a:rPr lang="en-US" baseline="0" dirty="0" smtClean="0"/>
              <a:t> and set of attributes</a:t>
            </a:r>
          </a:p>
          <a:p>
            <a:endParaRPr lang="en-US" baseline="0" dirty="0" smtClean="0"/>
          </a:p>
          <a:p>
            <a:r>
              <a:rPr lang="en-US" sz="1200" b="1" kern="1200" dirty="0" smtClean="0">
                <a:solidFill>
                  <a:schemeClr val="tx1"/>
                </a:solidFill>
                <a:effectLst/>
                <a:latin typeface="+mn-lt"/>
                <a:ea typeface="ＭＳ Ｐゴシック" charset="0"/>
                <a:cs typeface="ＭＳ Ｐゴシック" charset="0"/>
              </a:rPr>
              <a:t>entryID </a:t>
            </a:r>
            <a:r>
              <a:rPr lang="en-US" sz="1200" kern="1200" dirty="0" smtClean="0">
                <a:solidFill>
                  <a:schemeClr val="tx1"/>
                </a:solidFill>
                <a:effectLst/>
                <a:latin typeface="+mn-lt"/>
                <a:ea typeface="ＭＳ Ｐゴシック" charset="0"/>
                <a:cs typeface="ＭＳ Ｐゴシック" charset="0"/>
              </a:rPr>
              <a:t>- the globally unique identifier of the resource. </a:t>
            </a:r>
            <a:endParaRPr lang="en-US" dirty="0" smtClean="0"/>
          </a:p>
          <a:p>
            <a:r>
              <a:rPr lang="en-US" sz="1200" b="1" kern="1200" dirty="0" smtClean="0">
                <a:solidFill>
                  <a:schemeClr val="tx1"/>
                </a:solidFill>
                <a:effectLst/>
                <a:latin typeface="+mn-lt"/>
                <a:ea typeface="ＭＳ Ｐゴシック" charset="0"/>
                <a:cs typeface="ＭＳ Ｐゴシック" charset="0"/>
              </a:rPr>
              <a:t>entryState </a:t>
            </a:r>
            <a:r>
              <a:rPr lang="en-US" sz="1200" kern="1200" dirty="0" smtClean="0">
                <a:solidFill>
                  <a:schemeClr val="tx1"/>
                </a:solidFill>
                <a:effectLst/>
                <a:latin typeface="+mn-lt"/>
                <a:ea typeface="ＭＳ Ｐゴシック" charset="0"/>
                <a:cs typeface="ＭＳ Ｐゴシック" charset="0"/>
              </a:rPr>
              <a:t>- an indicator that states whether the Changeable element is ACTIVE, and subject to searching and browsing access or INACTIVE, meaning that it is only accessible if its identity is already known or if the service calls specifically state that they want to see inactive service elements. </a:t>
            </a:r>
          </a:p>
          <a:p>
            <a:r>
              <a:rPr lang="en-US" sz="1200" b="1" kern="1200" dirty="0" smtClean="0">
                <a:solidFill>
                  <a:schemeClr val="tx1"/>
                </a:solidFill>
                <a:effectLst/>
                <a:latin typeface="+mn-lt"/>
                <a:ea typeface="ＭＳ Ｐゴシック" charset="0"/>
                <a:cs typeface="ＭＳ Ｐゴシック" charset="0"/>
              </a:rPr>
              <a:t>about </a:t>
            </a:r>
            <a:r>
              <a:rPr lang="en-US" sz="1200" kern="1200" dirty="0" smtClean="0">
                <a:solidFill>
                  <a:schemeClr val="tx1"/>
                </a:solidFill>
                <a:effectLst/>
                <a:latin typeface="+mn-lt"/>
                <a:ea typeface="ＭＳ Ｐゴシック" charset="0"/>
                <a:cs typeface="ＭＳ Ｐゴシック" charset="0"/>
              </a:rPr>
              <a:t>- the (or a) definitive URI that represents the resource being described. </a:t>
            </a:r>
          </a:p>
          <a:p>
            <a:r>
              <a:rPr lang="en-US" sz="1200" b="1" kern="1200" dirty="0" smtClean="0">
                <a:solidFill>
                  <a:schemeClr val="tx1"/>
                </a:solidFill>
                <a:effectLst/>
                <a:latin typeface="+mn-lt"/>
                <a:ea typeface="ＭＳ Ｐゴシック" charset="0"/>
                <a:cs typeface="ＭＳ Ｐゴシック" charset="0"/>
              </a:rPr>
              <a:t>resourceID </a:t>
            </a:r>
            <a:r>
              <a:rPr lang="en-US" sz="1200" kern="1200" dirty="0" smtClean="0">
                <a:solidFill>
                  <a:schemeClr val="tx1"/>
                </a:solidFill>
                <a:effectLst/>
                <a:latin typeface="+mn-lt"/>
                <a:ea typeface="ＭＳ Ｐゴシック" charset="0"/>
                <a:cs typeface="ＭＳ Ｐゴシック" charset="0"/>
              </a:rPr>
              <a:t>- a local identifier that uniquely names the resource within the context of the </a:t>
            </a:r>
          </a:p>
          <a:p>
            <a:r>
              <a:rPr lang="en-US" sz="1200" kern="1200" dirty="0" err="1" smtClean="0">
                <a:solidFill>
                  <a:schemeClr val="tx1"/>
                </a:solidFill>
                <a:effectLst/>
                <a:latin typeface="+mn-lt"/>
                <a:ea typeface="ＭＳ Ｐゴシック" charset="0"/>
                <a:cs typeface="ＭＳ Ｐゴシック" charset="0"/>
              </a:rPr>
              <a:t>describedResourceType</a:t>
            </a:r>
            <a:r>
              <a:rPr lang="en-US" sz="1200" kern="1200" dirty="0" smtClean="0">
                <a:solidFill>
                  <a:schemeClr val="tx1"/>
                </a:solidFill>
                <a:effectLst/>
                <a:latin typeface="+mn-lt"/>
                <a:ea typeface="ＭＳ Ｐゴシック" charset="0"/>
                <a:cs typeface="ＭＳ Ｐゴシック" charset="0"/>
              </a:rPr>
              <a:t> and implementing service. </a:t>
            </a:r>
          </a:p>
          <a:p>
            <a:r>
              <a:rPr lang="en-US" sz="1200" b="1" kern="1200" dirty="0" smtClean="0">
                <a:solidFill>
                  <a:schemeClr val="tx1"/>
                </a:solidFill>
                <a:effectLst/>
                <a:latin typeface="+mn-lt"/>
                <a:ea typeface="ＭＳ Ｐゴシック" charset="0"/>
                <a:cs typeface="ＭＳ Ｐゴシック" charset="0"/>
              </a:rPr>
              <a:t>resourceType </a:t>
            </a:r>
            <a:r>
              <a:rPr lang="en-US" sz="1200" kern="1200" dirty="0" smtClean="0">
                <a:solidFill>
                  <a:schemeClr val="tx1"/>
                </a:solidFill>
                <a:effectLst/>
                <a:latin typeface="+mn-lt"/>
                <a:ea typeface="ＭＳ Ｐゴシック" charset="0"/>
                <a:cs typeface="ＭＳ Ｐゴシック" charset="0"/>
              </a:rPr>
              <a:t>- the class(</a:t>
            </a:r>
            <a:r>
              <a:rPr lang="en-US" sz="1200" kern="1200" dirty="0" err="1" smtClean="0">
                <a:solidFill>
                  <a:schemeClr val="tx1"/>
                </a:solidFill>
                <a:effectLst/>
                <a:latin typeface="+mn-lt"/>
                <a:ea typeface="ＭＳ Ｐゴシック" charset="0"/>
                <a:cs typeface="ＭＳ Ｐゴシック" charset="0"/>
              </a:rPr>
              <a:t>es</a:t>
            </a:r>
            <a:r>
              <a:rPr lang="en-US" sz="1200" kern="1200" dirty="0" smtClean="0">
                <a:solidFill>
                  <a:schemeClr val="tx1"/>
                </a:solidFill>
                <a:effectLst/>
                <a:latin typeface="+mn-lt"/>
                <a:ea typeface="ＭＳ Ｐゴシック" charset="0"/>
                <a:cs typeface="ＭＳ Ｐゴシック" charset="0"/>
              </a:rPr>
              <a:t>) that this resource instantiates.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49</a:t>
            </a:fld>
            <a:endParaRPr lang="en-US"/>
          </a:p>
        </p:txBody>
      </p:sp>
    </p:spTree>
    <p:extLst>
      <p:ext uri="{BB962C8B-B14F-4D97-AF65-F5344CB8AC3E}">
        <p14:creationId xmlns:p14="http://schemas.microsoft.com/office/powerpoint/2010/main" val="2797636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Service</a:t>
            </a:r>
            <a:r>
              <a:rPr lang="en-US" baseline="0" dirty="0" smtClean="0"/>
              <a:t> which has both attributes and operations.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51</a:t>
            </a:fld>
            <a:endParaRPr lang="en-US"/>
          </a:p>
        </p:txBody>
      </p:sp>
    </p:spTree>
    <p:extLst>
      <p:ext uri="{BB962C8B-B14F-4D97-AF65-F5344CB8AC3E}">
        <p14:creationId xmlns:p14="http://schemas.microsoft.com/office/powerpoint/2010/main" val="401422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Schema allows</a:t>
            </a:r>
            <a:r>
              <a:rPr lang="en-US" baseline="0" dirty="0" smtClean="0"/>
              <a:t> the user to open an XML editing tool and create content for a given module.  Allows you to create content that will be validated against the structure of the schema.</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53</a:t>
            </a:fld>
            <a:endParaRPr lang="en-US"/>
          </a:p>
        </p:txBody>
      </p:sp>
    </p:spTree>
    <p:extLst>
      <p:ext uri="{BB962C8B-B14F-4D97-AF65-F5344CB8AC3E}">
        <p14:creationId xmlns:p14="http://schemas.microsoft.com/office/powerpoint/2010/main" val="316101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E1749-9AF4-7A40-A38F-FE2EE2D56F19}" type="slidenum">
              <a:rPr lang="en-US"/>
              <a:pPr/>
              <a:t>4</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4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54</a:t>
            </a:fld>
            <a:endParaRPr lang="en-US"/>
          </a:p>
        </p:txBody>
      </p:sp>
    </p:spTree>
    <p:extLst>
      <p:ext uri="{BB962C8B-B14F-4D97-AF65-F5344CB8AC3E}">
        <p14:creationId xmlns:p14="http://schemas.microsoft.com/office/powerpoint/2010/main" val="1728893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codesystemid and codesystemversionid you can run the GET method.  Note active and format </a:t>
            </a:r>
            <a:r>
              <a:rPr lang="en-US" baseline="0" dirty="0" err="1" smtClean="0"/>
              <a:t>params</a:t>
            </a:r>
            <a:r>
              <a:rPr lang="en-US" baseline="0" dirty="0" smtClean="0"/>
              <a:t>, mention responses.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56</a:t>
            </a:fld>
            <a:endParaRPr lang="en-US"/>
          </a:p>
        </p:txBody>
      </p:sp>
    </p:spTree>
    <p:extLst>
      <p:ext uri="{BB962C8B-B14F-4D97-AF65-F5344CB8AC3E}">
        <p14:creationId xmlns:p14="http://schemas.microsoft.com/office/powerpoint/2010/main" val="3815401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footer</a:t>
            </a:r>
          </a:p>
          <a:p>
            <a:r>
              <a:rPr lang="en-US" dirty="0" smtClean="0"/>
              <a:t>----- Meeting Notes (1/3/13 13:29) -----</a:t>
            </a:r>
          </a:p>
          <a:p>
            <a:r>
              <a:rPr lang="en-US" dirty="0" smtClean="0"/>
              <a:t>Describe distributed and federated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58</a:t>
            </a:fld>
            <a:endParaRPr lang="en-US"/>
          </a:p>
        </p:txBody>
      </p:sp>
    </p:spTree>
    <p:extLst>
      <p:ext uri="{BB962C8B-B14F-4D97-AF65-F5344CB8AC3E}">
        <p14:creationId xmlns:p14="http://schemas.microsoft.com/office/powerpoint/2010/main" val="1219947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 formal part of the standard but </a:t>
            </a:r>
            <a:r>
              <a:rPr lang="en-US" dirty="0" smtClean="0"/>
              <a:t>Important</a:t>
            </a:r>
            <a:r>
              <a:rPr lang="en-US" baseline="0" dirty="0" smtClean="0"/>
              <a:t> because it allows things to happen right on the web page.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60</a:t>
            </a:fld>
            <a:endParaRPr lang="en-US"/>
          </a:p>
        </p:txBody>
      </p:sp>
    </p:spTree>
    <p:extLst>
      <p:ext uri="{BB962C8B-B14F-4D97-AF65-F5344CB8AC3E}">
        <p14:creationId xmlns:p14="http://schemas.microsoft.com/office/powerpoint/2010/main" val="2142706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61</a:t>
            </a:fld>
            <a:endParaRPr lang="en-US"/>
          </a:p>
        </p:txBody>
      </p:sp>
    </p:spTree>
    <p:extLst>
      <p:ext uri="{BB962C8B-B14F-4D97-AF65-F5344CB8AC3E}">
        <p14:creationId xmlns:p14="http://schemas.microsoft.com/office/powerpoint/2010/main" val="3415656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discussion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62</a:t>
            </a:fld>
            <a:endParaRPr lang="en-US"/>
          </a:p>
        </p:txBody>
      </p:sp>
    </p:spTree>
    <p:extLst>
      <p:ext uri="{BB962C8B-B14F-4D97-AF65-F5344CB8AC3E}">
        <p14:creationId xmlns:p14="http://schemas.microsoft.com/office/powerpoint/2010/main" val="1049252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Code System Catalog</a:t>
            </a:r>
            <a:r>
              <a:rPr lang="en-US" dirty="0" smtClean="0"/>
              <a:t> – metadata about code systems (ontologies, code sets, thesauri, classification systems, etc.). A service would implement this section to publish information about what sort of terminological resources are available, who maintains them, what they are intended to be used for, how often they are released, what copyrights pertain to them, etc. </a:t>
            </a:r>
          </a:p>
          <a:p>
            <a:r>
              <a:rPr lang="en-US" b="1" dirty="0" smtClean="0"/>
              <a:t>Code System Version Catalog</a:t>
            </a:r>
            <a:r>
              <a:rPr lang="en-US" dirty="0" smtClean="0"/>
              <a:t> – metadata about specific versions of code systems. A service would implement this section to provide information about specific versions of code systems – when they were released, what format they are in, when they were intended to become active, which version they replace, etc. </a:t>
            </a:r>
          </a:p>
          <a:p>
            <a:r>
              <a:rPr lang="en-US" b="1" dirty="0" smtClean="0"/>
              <a:t>Entity Description</a:t>
            </a:r>
            <a:r>
              <a:rPr lang="en-US" dirty="0" smtClean="0"/>
              <a:t> – a set of entity (aka. “class”, “category”, “concept”, “predicate”, “property”, “term”, “individual”) identifiers known to the service along with information about which code system versions make assertions about these identifiers and what they say. The entity description service focuses on the lexical aspect of entity identifiers – providing access to the designations, definitions, descriptions, examples, usage notes and other artifacts used to represent the meaning of the entity to human consumers. Services would implement this section to publish information about the codes described in various versions of code systems along with their intended meanings. </a:t>
            </a:r>
          </a:p>
          <a:p>
            <a:r>
              <a:rPr lang="en-US" b="1" dirty="0" smtClean="0"/>
              <a:t>Association</a:t>
            </a:r>
            <a:r>
              <a:rPr lang="en-US" dirty="0" smtClean="0"/>
              <a:t> – sets of “semantic” assertions about entity identifiers, in which the entity identifier may play the role of subject, predicate (verb) or object in the assertions. This area represents the formal machine interpretable aspects of code systems, and a service would implement this section to support classification, reasoning or other computational logic systems built on terminological content. </a:t>
            </a:r>
          </a:p>
          <a:p>
            <a:r>
              <a:rPr lang="en-US" b="1" dirty="0" smtClean="0"/>
              <a:t>Value Set Catalog</a:t>
            </a:r>
            <a:r>
              <a:rPr lang="en-US" dirty="0" smtClean="0"/>
              <a:t> – metadata about sets of entity identifiers (value sets) that have been grouped for some purpose. A service would implement this section if it wanted to publish information about these collections such as who created them, who maintains them, what is their purpose, what code systems do they depend on, how they are updated, etc. </a:t>
            </a:r>
          </a:p>
          <a:p>
            <a:r>
              <a:rPr lang="en-US" b="1" dirty="0" smtClean="0"/>
              <a:t>Value Set Definition</a:t>
            </a:r>
            <a:r>
              <a:rPr lang="en-US" dirty="0" smtClean="0"/>
              <a:t> - information about how value sets are constructed. A value set definition can be a simple enumeration of its elements or can contain instructions about how the elements are assembled from aspects of entity descriptions and associations. Value set definitions may be coupled to specific versions of code system, or may be defined in a way that they could be applied to different versions, potentially with different results. Services would implement this section to publish the rules on the construction of value sets. The value set definition section includes an optional sub- section (Resolved Value Set) that enables the publication, loading and use of the results of applying value set definitions. Services would implement this section when they needed to consume and use value sets without having access to the underlying code systems. </a:t>
            </a:r>
          </a:p>
          <a:p>
            <a:r>
              <a:rPr lang="en-US" b="1" dirty="0" smtClean="0"/>
              <a:t>Concept Domain Binding</a:t>
            </a:r>
            <a:r>
              <a:rPr lang="en-US" dirty="0" smtClean="0"/>
              <a:t> – the coupling of a concept domain with a value set, where the value set provides a list of possible meanings that can be used in a concept domain in a particular use case or context. </a:t>
            </a:r>
          </a:p>
          <a:p>
            <a:r>
              <a:rPr lang="en-US" b="1" dirty="0" smtClean="0"/>
              <a:t>Map Catalog</a:t>
            </a:r>
            <a:r>
              <a:rPr lang="en-US" dirty="0" smtClean="0"/>
              <a:t> – a catalog of “maps” - collection of rules that allow human or machine assisted transformation between the codes in one value set or code system and those in a second. A service would implement this section to publish information about which rule sets are available, which code systems or value sets they map between, their intended purpose, how often they are published, what formats they are in, etc. </a:t>
            </a:r>
          </a:p>
          <a:p>
            <a:r>
              <a:rPr lang="en-US" b="1" dirty="0" smtClean="0"/>
              <a:t>Map Version</a:t>
            </a:r>
            <a:r>
              <a:rPr lang="en-US" dirty="0" smtClean="0"/>
              <a:t> – an instance of a map, including the specific value set definitions that and code systems that they are based on and the actual rules. A service would implement this section if it wished to publish the content of maps. This section includes an optional sub-section (Map Resolution) that provides access to the machine aided interpretation of map versions – a service that does the actual map transformation. </a:t>
            </a:r>
          </a:p>
          <a:p>
            <a:r>
              <a:rPr lang="en-US" b="1" dirty="0" smtClean="0"/>
              <a:t>Statement</a:t>
            </a:r>
            <a:r>
              <a:rPr lang="en-US" dirty="0" smtClean="0"/>
              <a:t> - a bridge between the information contained in the various sections described above and the actual assertions made by the information providers. A service would implement this section when it needed to provide additional provenance about assertions made in catalogs or resource versions including what was actually said, how it mapped to the CTS2 service representation, the provenance of the assertion, etc. Statement is also intended to act as a bridge between the structured CTS2 model and simple subject/predicate/target systems as represented by OWL and RDF.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63</a:t>
            </a:fld>
            <a:endParaRPr lang="en-US"/>
          </a:p>
        </p:txBody>
      </p:sp>
    </p:spTree>
    <p:extLst>
      <p:ext uri="{BB962C8B-B14F-4D97-AF65-F5344CB8AC3E}">
        <p14:creationId xmlns:p14="http://schemas.microsoft.com/office/powerpoint/2010/main" val="2820168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defines a Code System</a:t>
            </a:r>
          </a:p>
          <a:p>
            <a:r>
              <a:rPr lang="en-US" baseline="0" dirty="0" smtClean="0"/>
              <a:t>And would contain attributes such as: A code system name, Ontology category or type of resource, Ontology domain: subject domain of the ontology, Ontology type: nature of the ontology content</a:t>
            </a:r>
          </a:p>
          <a:p>
            <a:r>
              <a:rPr lang="en-US" baseline="0" dirty="0" smtClean="0"/>
              <a:t>Any external code systems it may include, A Uri to other versions, The current version</a:t>
            </a:r>
          </a:p>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64</a:t>
            </a:fld>
            <a:endParaRPr lang="en-US"/>
          </a:p>
        </p:txBody>
      </p:sp>
    </p:spTree>
    <p:extLst>
      <p:ext uri="{BB962C8B-B14F-4D97-AF65-F5344CB8AC3E}">
        <p14:creationId xmlns:p14="http://schemas.microsoft.com/office/powerpoint/2010/main" val="243146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68</a:t>
            </a:fld>
            <a:endParaRPr lang="en-US"/>
          </a:p>
        </p:txBody>
      </p:sp>
    </p:spTree>
    <p:extLst>
      <p:ext uri="{BB962C8B-B14F-4D97-AF65-F5344CB8AC3E}">
        <p14:creationId xmlns:p14="http://schemas.microsoft.com/office/powerpoint/2010/main" val="1347601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70</a:t>
            </a:fld>
            <a:endParaRPr lang="en-US"/>
          </a:p>
        </p:txBody>
      </p:sp>
    </p:spTree>
    <p:extLst>
      <p:ext uri="{BB962C8B-B14F-4D97-AF65-F5344CB8AC3E}">
        <p14:creationId xmlns:p14="http://schemas.microsoft.com/office/powerpoint/2010/main" val="395152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365DD8-D65B-9145-B47A-7AC63BE88985}" type="slidenum">
              <a:rPr lang="en-US"/>
              <a:pPr/>
              <a:t>5</a:t>
            </a:fld>
            <a:endParaRPr lang="en-US"/>
          </a:p>
        </p:txBody>
      </p:sp>
      <p:sp>
        <p:nvSpPr>
          <p:cNvPr id="165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contains attributes</a:t>
            </a:r>
            <a:r>
              <a:rPr lang="en-US" baseline="0" dirty="0" smtClean="0"/>
              <a:t> defining whether and what its parents and children might be in the scope of the code system.  Whether it is the </a:t>
            </a:r>
            <a:r>
              <a:rPr lang="en-US" baseline="0" dirty="0" err="1" smtClean="0"/>
              <a:t>subjectof</a:t>
            </a:r>
            <a:r>
              <a:rPr lang="en-US" baseline="0" dirty="0" smtClean="0"/>
              <a:t>, predicate of or target of another entity.  It defines an entity type in owl, </a:t>
            </a:r>
            <a:r>
              <a:rPr lang="en-US" baseline="0" dirty="0" err="1" smtClean="0"/>
              <a:t>rdf</a:t>
            </a:r>
            <a:r>
              <a:rPr lang="en-US" baseline="0" dirty="0" smtClean="0"/>
              <a:t> or </a:t>
            </a:r>
            <a:r>
              <a:rPr lang="en-US" baseline="0" dirty="0" err="1" smtClean="0"/>
              <a:t>skos</a:t>
            </a:r>
            <a:r>
              <a:rPr lang="en-US" baseline="0" dirty="0" smtClean="0"/>
              <a:t> types.  Entity description in sum supplies many of the use cases needed by the user of a terminology service.  Available is information about the code systems, relationships to other codes in the code system, and the entities themselves</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71</a:t>
            </a:fld>
            <a:endParaRPr lang="en-US"/>
          </a:p>
        </p:txBody>
      </p:sp>
    </p:spTree>
    <p:extLst>
      <p:ext uri="{BB962C8B-B14F-4D97-AF65-F5344CB8AC3E}">
        <p14:creationId xmlns:p14="http://schemas.microsoft.com/office/powerpoint/2010/main" val="3651923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72</a:t>
            </a:fld>
            <a:endParaRPr lang="en-US"/>
          </a:p>
        </p:txBody>
      </p:sp>
    </p:spTree>
    <p:extLst>
      <p:ext uri="{BB962C8B-B14F-4D97-AF65-F5344CB8AC3E}">
        <p14:creationId xmlns:p14="http://schemas.microsoft.com/office/powerpoint/2010/main" val="301232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Reasoning a more general example of </a:t>
            </a:r>
            <a:r>
              <a:rPr lang="en-US" baseline="0" dirty="0" err="1" smtClean="0"/>
              <a:t>inferencing</a:t>
            </a:r>
            <a:endParaRPr lang="en-US" baseline="0" dirty="0" smtClean="0"/>
          </a:p>
          <a:p>
            <a:r>
              <a:rPr lang="en-US" baseline="0" dirty="0" smtClean="0"/>
              <a:t>We know from set theory that asserting x-&gt;y and y-&gt;z allows us to say x-&gt;z</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74</a:t>
            </a:fld>
            <a:endParaRPr lang="en-US"/>
          </a:p>
        </p:txBody>
      </p:sp>
    </p:spTree>
    <p:extLst>
      <p:ext uri="{BB962C8B-B14F-4D97-AF65-F5344CB8AC3E}">
        <p14:creationId xmlns:p14="http://schemas.microsoft.com/office/powerpoint/2010/main" val="1369868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group entity identifiers together.  Give race or gender example. Catalog gives you the initial list of what’s available.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76</a:t>
            </a:fld>
            <a:endParaRPr lang="en-US"/>
          </a:p>
        </p:txBody>
      </p:sp>
    </p:spTree>
    <p:extLst>
      <p:ext uri="{BB962C8B-B14F-4D97-AF65-F5344CB8AC3E}">
        <p14:creationId xmlns:p14="http://schemas.microsoft.com/office/powerpoint/2010/main" val="3218976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Enumeration or a query</a:t>
            </a:r>
            <a:r>
              <a:rPr lang="en-US" baseline="0" dirty="0" smtClean="0"/>
              <a:t> against metadata contained in the entity properties or relationships allowing a dynamically assembled group of values to be returned each time.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78</a:t>
            </a:fld>
            <a:endParaRPr lang="en-US"/>
          </a:p>
        </p:txBody>
      </p:sp>
    </p:spTree>
    <p:extLst>
      <p:ext uri="{BB962C8B-B14F-4D97-AF65-F5344CB8AC3E}">
        <p14:creationId xmlns:p14="http://schemas.microsoft.com/office/powerpoint/2010/main" val="3835533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allows</a:t>
            </a:r>
            <a:r>
              <a:rPr lang="en-US" baseline="0" dirty="0" smtClean="0"/>
              <a:t> dynamically resolved value sets to be stored locally with the advantage that it would not change no matter what changed with the source code system.</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80</a:t>
            </a:fld>
            <a:endParaRPr lang="en-US"/>
          </a:p>
        </p:txBody>
      </p:sp>
    </p:spTree>
    <p:extLst>
      <p:ext uri="{BB962C8B-B14F-4D97-AF65-F5344CB8AC3E}">
        <p14:creationId xmlns:p14="http://schemas.microsoft.com/office/powerpoint/2010/main" val="411251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code system no</a:t>
            </a:r>
            <a:r>
              <a:rPr lang="en-US" baseline="0" dirty="0" smtClean="0"/>
              <a:t> longer exists, the persisted value sets maintain the state of the set of entities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81</a:t>
            </a:fld>
            <a:endParaRPr lang="en-US"/>
          </a:p>
        </p:txBody>
      </p:sp>
    </p:spTree>
    <p:extLst>
      <p:ext uri="{BB962C8B-B14F-4D97-AF65-F5344CB8AC3E}">
        <p14:creationId xmlns:p14="http://schemas.microsoft.com/office/powerpoint/2010/main" val="3437688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Race</a:t>
            </a:r>
            <a:r>
              <a:rPr lang="en-US" baseline="0" dirty="0" smtClean="0"/>
              <a:t> - - would suggest a possible meaning in that row in the spread sheet.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83</a:t>
            </a:fld>
            <a:endParaRPr lang="en-US"/>
          </a:p>
        </p:txBody>
      </p:sp>
    </p:spTree>
    <p:extLst>
      <p:ext uri="{BB962C8B-B14F-4D97-AF65-F5344CB8AC3E}">
        <p14:creationId xmlns:p14="http://schemas.microsoft.com/office/powerpoint/2010/main" val="346077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11179</a:t>
            </a:r>
            <a:r>
              <a:rPr lang="en-US" baseline="0" dirty="0" smtClean="0"/>
              <a:t> would also define a more generalized form of the Concept Domain (Conceptual Domain)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84</a:t>
            </a:fld>
            <a:endParaRPr lang="en-US"/>
          </a:p>
        </p:txBody>
      </p:sp>
    </p:spTree>
    <p:extLst>
      <p:ext uri="{BB962C8B-B14F-4D97-AF65-F5344CB8AC3E}">
        <p14:creationId xmlns:p14="http://schemas.microsoft.com/office/powerpoint/2010/main" val="3671754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these are useful</a:t>
            </a:r>
            <a:r>
              <a:rPr lang="en-US" baseline="0" dirty="0" smtClean="0"/>
              <a:t> in helping to create data dictionaries with an eye toward interoperability.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85</a:t>
            </a:fld>
            <a:endParaRPr lang="en-US"/>
          </a:p>
        </p:txBody>
      </p:sp>
    </p:spTree>
    <p:extLst>
      <p:ext uri="{BB962C8B-B14F-4D97-AF65-F5344CB8AC3E}">
        <p14:creationId xmlns:p14="http://schemas.microsoft.com/office/powerpoint/2010/main" val="76010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D4FD0-811B-8648-81DC-99DF293C92D6}" type="slidenum">
              <a:rPr lang="en-US"/>
              <a:pPr/>
              <a:t>6</a:t>
            </a:fld>
            <a:endParaRPr lang="en-US"/>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a:t>
            </a:r>
            <a:r>
              <a:rPr lang="en-US" baseline="0" dirty="0" smtClean="0"/>
              <a:t> set becomes a kind of range to the concept domain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87</a:t>
            </a:fld>
            <a:endParaRPr lang="en-US"/>
          </a:p>
        </p:txBody>
      </p:sp>
    </p:spTree>
    <p:extLst>
      <p:ext uri="{BB962C8B-B14F-4D97-AF65-F5344CB8AC3E}">
        <p14:creationId xmlns:p14="http://schemas.microsoft.com/office/powerpoint/2010/main" val="4214022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Mapping</a:t>
            </a:r>
            <a:r>
              <a:rPr lang="en-US" baseline="0" dirty="0" smtClean="0"/>
              <a:t> might occur between an older version of a terminology like icd-9 to a newer version such as icd-10</a:t>
            </a:r>
          </a:p>
          <a:p>
            <a:r>
              <a:rPr lang="en-US" baseline="0" dirty="0" smtClean="0"/>
              <a:t>Or between two code systems from different sources like icd-9 and SNOMED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90</a:t>
            </a:fld>
            <a:endParaRPr lang="en-US"/>
          </a:p>
        </p:txBody>
      </p:sp>
    </p:spTree>
    <p:extLst>
      <p:ext uri="{BB962C8B-B14F-4D97-AF65-F5344CB8AC3E}">
        <p14:creationId xmlns:p14="http://schemas.microsoft.com/office/powerpoint/2010/main" val="1940247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Acts as a bridge between the REST/</a:t>
            </a:r>
            <a:r>
              <a:rPr lang="en-US" baseline="0" dirty="0" smtClean="0"/>
              <a:t> SOAP architecture and the subject, predicate target model of RDF/OWL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96</a:t>
            </a:fld>
            <a:endParaRPr lang="en-US"/>
          </a:p>
        </p:txBody>
      </p:sp>
    </p:spTree>
    <p:extLst>
      <p:ext uri="{BB962C8B-B14F-4D97-AF65-F5344CB8AC3E}">
        <p14:creationId xmlns:p14="http://schemas.microsoft.com/office/powerpoint/2010/main" val="35881403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want to Implement this if</a:t>
            </a:r>
            <a:r>
              <a:rPr lang="en-US" baseline="0" dirty="0" smtClean="0"/>
              <a:t> you intend to use a triple store backend for your implementation.</a:t>
            </a:r>
          </a:p>
          <a:p>
            <a:r>
              <a:rPr lang="en-US" baseline="0" dirty="0" smtClean="0"/>
              <a:t>Questions about the Component Resources</a:t>
            </a:r>
          </a:p>
          <a:p>
            <a:r>
              <a:rPr lang="en-US" baseline="0" dirty="0" smtClean="0"/>
              <a:t>----- Meeting Notes (1/9/13 15:22) -----</a:t>
            </a:r>
          </a:p>
          <a:p>
            <a:r>
              <a:rPr lang="en-US" baseline="0" dirty="0" smtClean="0"/>
              <a:t>Enzyme Mechanism Ontology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97</a:t>
            </a:fld>
            <a:endParaRPr lang="en-US"/>
          </a:p>
        </p:txBody>
      </p:sp>
    </p:spTree>
    <p:extLst>
      <p:ext uri="{BB962C8B-B14F-4D97-AF65-F5344CB8AC3E}">
        <p14:creationId xmlns:p14="http://schemas.microsoft.com/office/powerpoint/2010/main" val="577792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Contains</a:t>
            </a:r>
            <a:r>
              <a:rPr lang="en-US" b="1" baseline="0" dirty="0" smtClean="0"/>
              <a:t> the basic CRUD methods but also a sense of versioning.</a:t>
            </a:r>
            <a:endParaRPr lang="en-US" b="1" dirty="0" smtClean="0"/>
          </a:p>
          <a:p>
            <a:endParaRPr lang="en-US" b="1" dirty="0" smtClean="0"/>
          </a:p>
          <a:p>
            <a:r>
              <a:rPr lang="en-US" b="1" dirty="0" smtClean="0"/>
              <a:t>Read</a:t>
            </a:r>
            <a:r>
              <a:rPr lang="en-US" dirty="0" smtClean="0"/>
              <a:t> – direct access to the contents of a resource via URI, local identifier or, where applicable, a combination of an abstract resource identifier and version tag (e.g. SNOMED-CT / Current version) </a:t>
            </a:r>
          </a:p>
          <a:p>
            <a:r>
              <a:rPr lang="en-US" b="1" dirty="0" smtClean="0"/>
              <a:t>Query</a:t>
            </a:r>
            <a:r>
              <a:rPr lang="en-US" dirty="0" smtClean="0"/>
              <a:t> – the ability to access, combine and filter lists of resources based on the resource content and user context Import and Export – the ability to import external content into the service and/or export the contents of the service in different formats </a:t>
            </a:r>
          </a:p>
          <a:p>
            <a:r>
              <a:rPr lang="en-US" b="1" dirty="0" smtClean="0"/>
              <a:t>Update</a:t>
            </a:r>
            <a:r>
              <a:rPr lang="en-US" dirty="0" smtClean="0"/>
              <a:t> – the ability to validate load sets of changes into the service that updates its content </a:t>
            </a:r>
          </a:p>
          <a:p>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a:t>
            </a:r>
          </a:p>
          <a:p>
            <a:r>
              <a:rPr lang="en-US" b="1" dirty="0" smtClean="0"/>
              <a:t>Temporal</a:t>
            </a:r>
            <a:r>
              <a:rPr lang="en-US" dirty="0" smtClean="0"/>
              <a:t> – the ability to ask questions about the state of the service at a given point in the past (or future). </a:t>
            </a:r>
          </a:p>
          <a:p>
            <a:r>
              <a:rPr lang="en-US" b="1" dirty="0" smtClean="0"/>
              <a:t>Specialized</a:t>
            </a:r>
            <a:r>
              <a:rPr lang="en-US" dirty="0" smtClean="0"/>
              <a:t> – service specific functions such as the association reasoning services, the map entry services and the resolved value set services. </a:t>
            </a:r>
          </a:p>
          <a:p>
            <a:r>
              <a:rPr lang="en-US" dirty="0" smtClean="0"/>
              <a:t>The Import, Export and Temporal functions are generic – there are no resource specific aspects to these services and, as such, they are defined once in the Core Service Elements module. The remaining components have different signatures depending on the structural domain to which they are applied.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98</a:t>
            </a:fld>
            <a:endParaRPr lang="en-US"/>
          </a:p>
        </p:txBody>
      </p:sp>
    </p:spTree>
    <p:extLst>
      <p:ext uri="{BB962C8B-B14F-4D97-AF65-F5344CB8AC3E}">
        <p14:creationId xmlns:p14="http://schemas.microsoft.com/office/powerpoint/2010/main" val="830280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access via</a:t>
            </a:r>
            <a:r>
              <a:rPr lang="en-US" baseline="0" dirty="0" smtClean="0"/>
              <a:t> a local identifier pretty much requires we get a list of module elements and make a choice from the list.</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100</a:t>
            </a:fld>
            <a:endParaRPr lang="en-US"/>
          </a:p>
        </p:txBody>
      </p:sp>
    </p:spTree>
    <p:extLst>
      <p:ext uri="{BB962C8B-B14F-4D97-AF65-F5344CB8AC3E}">
        <p14:creationId xmlns:p14="http://schemas.microsoft.com/office/powerpoint/2010/main" val="39795186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 match algorithms, text</a:t>
            </a:r>
            <a:r>
              <a:rPr lang="en-US" baseline="0" dirty="0" smtClean="0"/>
              <a:t> matching, various filters for module attributes.   Methods may allow restrictions on query limiting query to certain code systems,. a set of entities and so on.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103</a:t>
            </a:fld>
            <a:endParaRPr lang="en-US"/>
          </a:p>
        </p:txBody>
      </p:sp>
    </p:spTree>
    <p:extLst>
      <p:ext uri="{BB962C8B-B14F-4D97-AF65-F5344CB8AC3E}">
        <p14:creationId xmlns:p14="http://schemas.microsoft.com/office/powerpoint/2010/main" val="9663961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be able to set</a:t>
            </a:r>
            <a:r>
              <a:rPr lang="en-US" baseline="0" dirty="0" smtClean="0"/>
              <a:t> import and exports as synchronous or asynchronous.  You may also set logging levels, determine current process status and offer validation of completed process.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105</a:t>
            </a:fld>
            <a:endParaRPr lang="en-US"/>
          </a:p>
        </p:txBody>
      </p:sp>
    </p:spTree>
    <p:extLst>
      <p:ext uri="{BB962C8B-B14F-4D97-AF65-F5344CB8AC3E}">
        <p14:creationId xmlns:p14="http://schemas.microsoft.com/office/powerpoint/2010/main" val="2443009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a:t>
            </a:r>
            <a:r>
              <a:rPr lang="en-US" baseline="0" dirty="0" smtClean="0"/>
              <a:t> a change set allows a service to make changes to a terminology as an entire set of changes create, update and delete functions are run as part of an entire change set.  Update is  based on the mercurial  model.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107</a:t>
            </a:fld>
            <a:endParaRPr lang="en-US"/>
          </a:p>
        </p:txBody>
      </p:sp>
    </p:spTree>
    <p:extLst>
      <p:ext uri="{BB962C8B-B14F-4D97-AF65-F5344CB8AC3E}">
        <p14:creationId xmlns:p14="http://schemas.microsoft.com/office/powerpoint/2010/main" val="4151736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functions would allow you to track</a:t>
            </a:r>
            <a:r>
              <a:rPr lang="en-US" baseline="0" dirty="0" smtClean="0"/>
              <a:t> change types, whether a change has been committed, define change sets and the date the change is effective.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109</a:t>
            </a:fld>
            <a:endParaRPr lang="en-US"/>
          </a:p>
        </p:txBody>
      </p:sp>
    </p:spTree>
    <p:extLst>
      <p:ext uri="{BB962C8B-B14F-4D97-AF65-F5344CB8AC3E}">
        <p14:creationId xmlns:p14="http://schemas.microsoft.com/office/powerpoint/2010/main" val="43202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6F024-596F-4742-8947-9A4269FB1F8C}" type="slidenum">
              <a:rPr lang="en-US"/>
              <a:pPr/>
              <a:t>7</a:t>
            </a:fld>
            <a:endParaRPr lang="en-US"/>
          </a:p>
        </p:txBody>
      </p:sp>
      <p:sp>
        <p:nvSpPr>
          <p:cNvPr id="167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update and delete functions are applied as distinct functions.  Has attributes and methods similar to history.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111</a:t>
            </a:fld>
            <a:endParaRPr lang="en-US"/>
          </a:p>
        </p:txBody>
      </p:sp>
    </p:spTree>
    <p:extLst>
      <p:ext uri="{BB962C8B-B14F-4D97-AF65-F5344CB8AC3E}">
        <p14:creationId xmlns:p14="http://schemas.microsoft.com/office/powerpoint/2010/main" val="2530077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the difference between a query run today and one run 2 years ago given the same conditions.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114</a:t>
            </a:fld>
            <a:endParaRPr lang="en-US"/>
          </a:p>
        </p:txBody>
      </p:sp>
    </p:spTree>
    <p:extLst>
      <p:ext uri="{BB962C8B-B14F-4D97-AF65-F5344CB8AC3E}">
        <p14:creationId xmlns:p14="http://schemas.microsoft.com/office/powerpoint/2010/main" val="72143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(1/3/13 13:29) -----</a:t>
            </a:r>
          </a:p>
          <a:p>
            <a:r>
              <a:rPr lang="en-US"/>
              <a:t>In the specification you will not find these in all resources.</a:t>
            </a:r>
          </a:p>
          <a:p>
            <a:endParaRPr lang="en-US"/>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117</a:t>
            </a:fld>
            <a:endParaRPr lang="en-US"/>
          </a:p>
        </p:txBody>
      </p:sp>
    </p:spTree>
    <p:extLst>
      <p:ext uri="{BB962C8B-B14F-4D97-AF65-F5344CB8AC3E}">
        <p14:creationId xmlns:p14="http://schemas.microsoft.com/office/powerpoint/2010/main" val="4720607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I’ll take any questions</a:t>
            </a:r>
            <a:r>
              <a:rPr lang="en-US" baseline="0" dirty="0" smtClean="0"/>
              <a:t> on the Module functions.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118</a:t>
            </a:fld>
            <a:endParaRPr lang="en-US"/>
          </a:p>
        </p:txBody>
      </p:sp>
    </p:spTree>
    <p:extLst>
      <p:ext uri="{BB962C8B-B14F-4D97-AF65-F5344CB8AC3E}">
        <p14:creationId xmlns:p14="http://schemas.microsoft.com/office/powerpoint/2010/main" val="3632319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slide</a:t>
            </a:r>
            <a:r>
              <a:rPr lang="en-US" baseline="0" dirty="0" smtClean="0"/>
              <a:t> before this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121</a:t>
            </a:fld>
            <a:endParaRPr lang="en-US"/>
          </a:p>
        </p:txBody>
      </p:sp>
    </p:spTree>
    <p:extLst>
      <p:ext uri="{BB962C8B-B14F-4D97-AF65-F5344CB8AC3E}">
        <p14:creationId xmlns:p14="http://schemas.microsoft.com/office/powerpoint/2010/main" val="697956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124</a:t>
            </a:fld>
            <a:endParaRPr lang="en-US"/>
          </a:p>
        </p:txBody>
      </p:sp>
    </p:spTree>
    <p:extLst>
      <p:ext uri="{BB962C8B-B14F-4D97-AF65-F5344CB8AC3E}">
        <p14:creationId xmlns:p14="http://schemas.microsoft.com/office/powerpoint/2010/main" val="1453525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Questions</a:t>
            </a:r>
            <a:r>
              <a:rPr lang="en-US" baseline="0" smtClean="0"/>
              <a:t>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128</a:t>
            </a:fld>
            <a:endParaRPr lang="en-US"/>
          </a:p>
        </p:txBody>
      </p:sp>
    </p:spTree>
    <p:extLst>
      <p:ext uri="{BB962C8B-B14F-4D97-AF65-F5344CB8AC3E}">
        <p14:creationId xmlns:p14="http://schemas.microsoft.com/office/powerpoint/2010/main" val="18920737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130</a:t>
            </a:fld>
            <a:endParaRPr lang="en-US"/>
          </a:p>
        </p:txBody>
      </p:sp>
    </p:spTree>
    <p:extLst>
      <p:ext uri="{BB962C8B-B14F-4D97-AF65-F5344CB8AC3E}">
        <p14:creationId xmlns:p14="http://schemas.microsoft.com/office/powerpoint/2010/main" val="19664179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Progression</a:t>
            </a:r>
            <a:r>
              <a:rPr lang="en-US" baseline="0" dirty="0" smtClean="0"/>
              <a:t> – from developing implementations to the dev. Framework, to UI Implementations to UI widgets.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131</a:t>
            </a:fld>
            <a:endParaRPr lang="en-US"/>
          </a:p>
        </p:txBody>
      </p:sp>
    </p:spTree>
    <p:extLst>
      <p:ext uri="{BB962C8B-B14F-4D97-AF65-F5344CB8AC3E}">
        <p14:creationId xmlns:p14="http://schemas.microsoft.com/office/powerpoint/2010/main" val="25221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found</a:t>
            </a:r>
            <a:r>
              <a:rPr lang="en-US" baseline="0" dirty="0" smtClean="0"/>
              <a:t> we were re-implementing multiple common tasks for each implementation.  Created the framework to take care of the all of the common tasks.</a:t>
            </a:r>
          </a:p>
          <a:p>
            <a:r>
              <a:rPr lang="en-US" baseline="0" dirty="0" smtClean="0"/>
              <a:t>The developer only needs to be concerned with implementing their content for their plugin.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133</a:t>
            </a:fld>
            <a:endParaRPr lang="en-US"/>
          </a:p>
        </p:txBody>
      </p:sp>
    </p:spTree>
    <p:extLst>
      <p:ext uri="{BB962C8B-B14F-4D97-AF65-F5344CB8AC3E}">
        <p14:creationId xmlns:p14="http://schemas.microsoft.com/office/powerpoint/2010/main" val="107606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5DF34-14FD-BD4C-82B3-8DBA9A76CE4E}" type="slidenum">
              <a:rPr lang="en-US"/>
              <a:pPr/>
              <a:t>8</a:t>
            </a:fld>
            <a:endParaRPr lang="en-US"/>
          </a:p>
        </p:txBody>
      </p:sp>
      <p:sp>
        <p:nvSpPr>
          <p:cNvPr id="168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Development Framework provides all of this infrastructure - handles</a:t>
            </a:r>
            <a:r>
              <a:rPr lang="en-US" baseline="0" dirty="0" smtClean="0"/>
              <a:t> </a:t>
            </a:r>
            <a:r>
              <a:rPr lang="en-US" dirty="0" smtClean="0"/>
              <a:t>HTTP requests, errors, logging, etc. </a:t>
            </a:r>
          </a:p>
          <a:p>
            <a:r>
              <a:rPr lang="en-US" dirty="0" smtClean="0"/>
              <a:t>Functionality to resolve a value set or read a code system</a:t>
            </a:r>
          </a:p>
          <a:p>
            <a:r>
              <a:rPr lang="en-US" dirty="0" smtClean="0"/>
              <a:t>- As Scott mentioned, you only need to implement the components</a:t>
            </a:r>
            <a:r>
              <a:rPr lang="en-US" baseline="0" dirty="0" smtClean="0"/>
              <a:t> that are relevant to your situation.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134</a:t>
            </a:fld>
            <a:endParaRPr lang="en-US"/>
          </a:p>
        </p:txBody>
      </p:sp>
    </p:spTree>
    <p:extLst>
      <p:ext uri="{BB962C8B-B14F-4D97-AF65-F5344CB8AC3E}">
        <p14:creationId xmlns:p14="http://schemas.microsoft.com/office/powerpoint/2010/main" val="206755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Development</a:t>
            </a:r>
            <a:r>
              <a:rPr lang="en-US" baseline="0" dirty="0" smtClean="0"/>
              <a:t> Framework provides all the base and common infrastructure.</a:t>
            </a:r>
          </a:p>
          <a:p>
            <a:r>
              <a:rPr lang="en-US" baseline="0" dirty="0" smtClean="0"/>
              <a:t>The Developer then implements specific plugins for what they need.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135</a:t>
            </a:fld>
            <a:endParaRPr lang="en-US"/>
          </a:p>
        </p:txBody>
      </p:sp>
    </p:spTree>
    <p:extLst>
      <p:ext uri="{BB962C8B-B14F-4D97-AF65-F5344CB8AC3E}">
        <p14:creationId xmlns:p14="http://schemas.microsoft.com/office/powerpoint/2010/main" val="2129066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Samples, downloadable</a:t>
            </a:r>
            <a:r>
              <a:rPr lang="en-US" baseline="0" dirty="0" smtClean="0"/>
              <a:t> code, tutorials, documentation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136</a:t>
            </a:fld>
            <a:endParaRPr lang="en-US"/>
          </a:p>
        </p:txBody>
      </p:sp>
    </p:spTree>
    <p:extLst>
      <p:ext uri="{BB962C8B-B14F-4D97-AF65-F5344CB8AC3E}">
        <p14:creationId xmlns:p14="http://schemas.microsoft.com/office/powerpoint/2010/main" val="22088087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a:t>
            </a:r>
            <a:r>
              <a:rPr lang="en-US" dirty="0" smtClean="0"/>
              <a:t>supports all resources</a:t>
            </a:r>
          </a:p>
          <a:p>
            <a:r>
              <a:rPr lang="en-US" dirty="0" smtClean="0"/>
              <a:t>Cts2 functional</a:t>
            </a:r>
            <a:r>
              <a:rPr lang="en-US" baseline="0" dirty="0" smtClean="0"/>
              <a:t> profiles (only one to support Maintenance)</a:t>
            </a:r>
          </a:p>
        </p:txBody>
      </p:sp>
      <p:sp>
        <p:nvSpPr>
          <p:cNvPr id="4" name="Slide Number Placeholder 3"/>
          <p:cNvSpPr>
            <a:spLocks noGrp="1"/>
          </p:cNvSpPr>
          <p:nvPr>
            <p:ph type="sldNum" sz="quarter" idx="10"/>
          </p:nvPr>
        </p:nvSpPr>
        <p:spPr/>
        <p:txBody>
          <a:bodyPr/>
          <a:lstStyle/>
          <a:p>
            <a:fld id="{177B087D-07F9-E145-9FCB-0CF8E6C31733}" type="slidenum">
              <a:rPr lang="en-US" smtClean="0"/>
              <a:t>139</a:t>
            </a:fld>
            <a:endParaRPr lang="en-US"/>
          </a:p>
        </p:txBody>
      </p:sp>
    </p:spTree>
    <p:extLst>
      <p:ext uri="{BB962C8B-B14F-4D97-AF65-F5344CB8AC3E}">
        <p14:creationId xmlns:p14="http://schemas.microsoft.com/office/powerpoint/2010/main" val="3765661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NLM</a:t>
            </a:r>
            <a:r>
              <a:rPr lang="en-US" baseline="0" dirty="0" smtClean="0"/>
              <a:t> is the Value Set Authority repository for all meaningful use eMeasures.</a:t>
            </a:r>
          </a:p>
          <a:p>
            <a:r>
              <a:rPr lang="en-US" dirty="0" smtClean="0"/>
              <a:t>This implementation </a:t>
            </a:r>
            <a:r>
              <a:rPr lang="en-US" baseline="0" dirty="0" smtClean="0"/>
              <a:t>wraps their REST interfaces.</a:t>
            </a:r>
            <a:endParaRPr lang="en-US" dirty="0" smtClean="0"/>
          </a:p>
          <a:p>
            <a:r>
              <a:rPr lang="en-US" dirty="0" smtClean="0"/>
              <a:t>An </a:t>
            </a:r>
            <a:r>
              <a:rPr lang="en-US" dirty="0" err="1" smtClean="0"/>
              <a:t>eMeasure</a:t>
            </a:r>
            <a:r>
              <a:rPr lang="en-US" baseline="0" dirty="0" smtClean="0"/>
              <a:t> (</a:t>
            </a:r>
            <a:r>
              <a:rPr lang="en-US" dirty="0" smtClean="0"/>
              <a:t>patients with diabetes or patients with hypertension) </a:t>
            </a:r>
            <a:r>
              <a:rPr lang="en-US" baseline="0" dirty="0" smtClean="0"/>
              <a:t>contains  one or more VS containing concepts.  These concepts identify the </a:t>
            </a:r>
            <a:r>
              <a:rPr lang="en-US" baseline="0" dirty="0" err="1" smtClean="0"/>
              <a:t>eMeasure</a:t>
            </a:r>
            <a:r>
              <a:rPr lang="en-US" baseline="0" dirty="0" smtClean="0"/>
              <a:t>.</a:t>
            </a:r>
          </a:p>
        </p:txBody>
      </p:sp>
      <p:sp>
        <p:nvSpPr>
          <p:cNvPr id="4" name="Slide Number Placeholder 3"/>
          <p:cNvSpPr>
            <a:spLocks noGrp="1"/>
          </p:cNvSpPr>
          <p:nvPr>
            <p:ph type="sldNum" sz="quarter" idx="10"/>
          </p:nvPr>
        </p:nvSpPr>
        <p:spPr/>
        <p:txBody>
          <a:bodyPr/>
          <a:lstStyle/>
          <a:p>
            <a:fld id="{177B087D-07F9-E145-9FCB-0CF8E6C31733}" type="slidenum">
              <a:rPr lang="en-US" smtClean="0"/>
              <a:t>141</a:t>
            </a:fld>
            <a:endParaRPr lang="en-US"/>
          </a:p>
        </p:txBody>
      </p:sp>
    </p:spTree>
    <p:extLst>
      <p:ext uri="{BB962C8B-B14F-4D97-AF65-F5344CB8AC3E}">
        <p14:creationId xmlns:p14="http://schemas.microsoft.com/office/powerpoint/2010/main" val="3322772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Repository</a:t>
            </a:r>
            <a:r>
              <a:rPr lang="en-US" baseline="0" dirty="0" smtClean="0"/>
              <a:t> for ontologies,</a:t>
            </a:r>
          </a:p>
          <a:p>
            <a:r>
              <a:rPr lang="en-US" baseline="0" dirty="0" smtClean="0"/>
              <a:t>Host ontologies. Provide tools to access the content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144</a:t>
            </a:fld>
            <a:endParaRPr lang="en-US"/>
          </a:p>
        </p:txBody>
      </p:sp>
    </p:spTree>
    <p:extLst>
      <p:ext uri="{BB962C8B-B14F-4D97-AF65-F5344CB8AC3E}">
        <p14:creationId xmlns:p14="http://schemas.microsoft.com/office/powerpoint/2010/main" val="4102225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experience with</a:t>
            </a:r>
            <a:r>
              <a:rPr lang="en-US" baseline="0" dirty="0" smtClean="0"/>
              <a:t> the eXist DB plugin, this was our next implementation into an existing </a:t>
            </a:r>
            <a:r>
              <a:rPr lang="en-US" baseline="0" dirty="0" err="1" smtClean="0"/>
              <a:t>datasource</a:t>
            </a:r>
            <a:endParaRPr lang="en-US" baseline="0" dirty="0" smtClean="0"/>
          </a:p>
          <a:p>
            <a:r>
              <a:rPr lang="en-US" dirty="0" smtClean="0"/>
              <a:t>- GOTO the</a:t>
            </a:r>
            <a:r>
              <a:rPr lang="en-US" baseline="0" dirty="0" smtClean="0"/>
              <a:t> service (click on the link)</a:t>
            </a:r>
            <a:endParaRPr lang="en-US" dirty="0" smtClean="0"/>
          </a:p>
          <a:p>
            <a:r>
              <a:rPr lang="en-US" dirty="0" smtClean="0"/>
              <a:t>Entity, </a:t>
            </a:r>
            <a:r>
              <a:rPr lang="en-US" dirty="0" err="1" smtClean="0"/>
              <a:t>codesystem</a:t>
            </a:r>
            <a:r>
              <a:rPr lang="en-US" dirty="0" smtClean="0"/>
              <a:t>, </a:t>
            </a:r>
            <a:r>
              <a:rPr lang="en-US" dirty="0" err="1" smtClean="0"/>
              <a:t>codesystem</a:t>
            </a:r>
            <a:r>
              <a:rPr lang="en-US" dirty="0" smtClean="0"/>
              <a:t> version, value sets</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146</a:t>
            </a:fld>
            <a:endParaRPr lang="en-US"/>
          </a:p>
        </p:txBody>
      </p:sp>
    </p:spTree>
    <p:extLst>
      <p:ext uri="{BB962C8B-B14F-4D97-AF65-F5344CB8AC3E}">
        <p14:creationId xmlns:p14="http://schemas.microsoft.com/office/powerpoint/2010/main" val="673293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the wrapper on </a:t>
            </a:r>
            <a:r>
              <a:rPr lang="en-US" dirty="0" err="1" smtClean="0"/>
              <a:t>bioportal’s</a:t>
            </a:r>
            <a:r>
              <a:rPr lang="en-US" dirty="0" smtClean="0"/>
              <a:t> wiki</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149</a:t>
            </a:fld>
            <a:endParaRPr lang="en-US"/>
          </a:p>
        </p:txBody>
      </p:sp>
    </p:spTree>
    <p:extLst>
      <p:ext uri="{BB962C8B-B14F-4D97-AF65-F5344CB8AC3E}">
        <p14:creationId xmlns:p14="http://schemas.microsoft.com/office/powerpoint/2010/main" val="1483780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NCBOs</a:t>
            </a:r>
            <a:r>
              <a:rPr lang="en-US" sz="1200" baseline="0" dirty="0" smtClean="0"/>
              <a:t> most recent implementation is RDF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SPARQL – query language</a:t>
            </a:r>
            <a:r>
              <a:rPr lang="en-US" sz="1200" baseline="0" dirty="0" smtClean="0"/>
              <a:t> for the RDF triple stores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Resource Description Framework (RDF)</a:t>
            </a:r>
          </a:p>
          <a:p>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150</a:t>
            </a:fld>
            <a:endParaRPr lang="en-US"/>
          </a:p>
        </p:txBody>
      </p:sp>
    </p:spTree>
    <p:extLst>
      <p:ext uri="{BB962C8B-B14F-4D97-AF65-F5344CB8AC3E}">
        <p14:creationId xmlns:p14="http://schemas.microsoft.com/office/powerpoint/2010/main" val="1863184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152</a:t>
            </a:fld>
            <a:endParaRPr lang="en-US"/>
          </a:p>
        </p:txBody>
      </p:sp>
    </p:spTree>
    <p:extLst>
      <p:ext uri="{BB962C8B-B14F-4D97-AF65-F5344CB8AC3E}">
        <p14:creationId xmlns:p14="http://schemas.microsoft.com/office/powerpoint/2010/main" val="296188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9C977-E888-A945-9566-AFF06CDD438E}" type="slidenum">
              <a:rPr lang="en-US"/>
              <a:pPr/>
              <a:t>9</a:t>
            </a:fld>
            <a:endParaRPr lang="en-US"/>
          </a:p>
        </p:txBody>
      </p:sp>
      <p:sp>
        <p:nvSpPr>
          <p:cNvPr id="169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Overview of the wrapper on </a:t>
            </a:r>
            <a:r>
              <a:rPr lang="en-US" dirty="0" err="1" smtClean="0"/>
              <a:t>bioportal’s</a:t>
            </a:r>
            <a:r>
              <a:rPr lang="en-US" dirty="0" smtClean="0"/>
              <a:t> wiki</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153</a:t>
            </a:fld>
            <a:endParaRPr lang="en-US"/>
          </a:p>
        </p:txBody>
      </p:sp>
    </p:spTree>
    <p:extLst>
      <p:ext uri="{BB962C8B-B14F-4D97-AF65-F5344CB8AC3E}">
        <p14:creationId xmlns:p14="http://schemas.microsoft.com/office/powerpoint/2010/main" val="25718643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a:t>
            </a:r>
            <a:r>
              <a:rPr lang="en-US" baseline="0" dirty="0" smtClean="0"/>
              <a:t> not using the CTS2 Framework </a:t>
            </a:r>
          </a:p>
          <a:p>
            <a:r>
              <a:rPr lang="en-US" baseline="0" dirty="0" smtClean="0"/>
              <a:t>Did this to validate CTS2 could be implemented without the framework.</a:t>
            </a:r>
          </a:p>
          <a:p>
            <a:r>
              <a:rPr lang="en-US" baseline="0" dirty="0" smtClean="0"/>
              <a:t>One case to not use the framework it when you don’t want to use Java.  In this case we are using Python.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154</a:t>
            </a:fld>
            <a:endParaRPr lang="en-US"/>
          </a:p>
        </p:txBody>
      </p:sp>
    </p:spTree>
    <p:extLst>
      <p:ext uri="{BB962C8B-B14F-4D97-AF65-F5344CB8AC3E}">
        <p14:creationId xmlns:p14="http://schemas.microsoft.com/office/powerpoint/2010/main" val="7202129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Pause for Questions ***</a:t>
            </a:r>
          </a:p>
          <a:p>
            <a:endParaRPr lang="en-US" dirty="0" smtClean="0"/>
          </a:p>
          <a:p>
            <a:r>
              <a:rPr lang="en-US" dirty="0" smtClean="0"/>
              <a:t>Show CTS2 Viewer Entities window and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informatics.mayo.edu</a:t>
            </a:r>
            <a:r>
              <a:rPr lang="en-US" dirty="0" smtClean="0"/>
              <a:t>/cts2/services/py4cts2/cts2/</a:t>
            </a:r>
          </a:p>
        </p:txBody>
      </p:sp>
      <p:sp>
        <p:nvSpPr>
          <p:cNvPr id="4" name="Slide Number Placeholder 3"/>
          <p:cNvSpPr>
            <a:spLocks noGrp="1"/>
          </p:cNvSpPr>
          <p:nvPr>
            <p:ph type="sldNum" sz="quarter" idx="10"/>
          </p:nvPr>
        </p:nvSpPr>
        <p:spPr/>
        <p:txBody>
          <a:bodyPr/>
          <a:lstStyle/>
          <a:p>
            <a:fld id="{177B087D-07F9-E145-9FCB-0CF8E6C31733}" type="slidenum">
              <a:rPr lang="en-US" smtClean="0"/>
              <a:t>156</a:t>
            </a:fld>
            <a:endParaRPr lang="en-US"/>
          </a:p>
        </p:txBody>
      </p:sp>
    </p:spTree>
    <p:extLst>
      <p:ext uri="{BB962C8B-B14F-4D97-AF65-F5344CB8AC3E}">
        <p14:creationId xmlns:p14="http://schemas.microsoft.com/office/powerpoint/2010/main" val="24228356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a:p>
        </p:txBody>
      </p:sp>
      <p:sp>
        <p:nvSpPr>
          <p:cNvPr id="4" name="Slide Number Placeholder 3"/>
          <p:cNvSpPr>
            <a:spLocks noGrp="1"/>
          </p:cNvSpPr>
          <p:nvPr>
            <p:ph type="sldNum" sz="quarter" idx="10"/>
          </p:nvPr>
        </p:nvSpPr>
        <p:spPr/>
        <p:txBody>
          <a:bodyPr/>
          <a:lstStyle/>
          <a:p>
            <a:fld id="{177B087D-07F9-E145-9FCB-0CF8E6C31733}" type="slidenum">
              <a:rPr lang="en-US" smtClean="0"/>
              <a:t>159</a:t>
            </a:fld>
            <a:endParaRPr lang="en-US"/>
          </a:p>
        </p:txBody>
      </p:sp>
    </p:spTree>
    <p:extLst>
      <p:ext uri="{BB962C8B-B14F-4D97-AF65-F5344CB8AC3E}">
        <p14:creationId xmlns:p14="http://schemas.microsoft.com/office/powerpoint/2010/main" val="20963885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using the MU </a:t>
            </a:r>
            <a:r>
              <a:rPr lang="en-US" dirty="0" err="1" smtClean="0"/>
              <a:t>eMeasure</a:t>
            </a:r>
            <a:r>
              <a:rPr lang="en-US" baseline="0" dirty="0" smtClean="0"/>
              <a:t> applying against patient data to find </a:t>
            </a:r>
            <a:r>
              <a:rPr lang="en-US" baseline="0" dirty="0" err="1" smtClean="0"/>
              <a:t>coharts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162</a:t>
            </a:fld>
            <a:endParaRPr lang="en-US"/>
          </a:p>
        </p:txBody>
      </p:sp>
    </p:spTree>
    <p:extLst>
      <p:ext uri="{BB962C8B-B14F-4D97-AF65-F5344CB8AC3E}">
        <p14:creationId xmlns:p14="http://schemas.microsoft.com/office/powerpoint/2010/main" val="26999215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 editor is re-usable</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164</a:t>
            </a:fld>
            <a:endParaRPr lang="en-US"/>
          </a:p>
        </p:txBody>
      </p:sp>
    </p:spTree>
    <p:extLst>
      <p:ext uri="{BB962C8B-B14F-4D97-AF65-F5344CB8AC3E}">
        <p14:creationId xmlns:p14="http://schemas.microsoft.com/office/powerpoint/2010/main" val="23508510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help get an understanding of the how the Maintenance Profile works (creating modules, Entries, and Change Sets and Versioning)</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166</a:t>
            </a:fld>
            <a:endParaRPr lang="en-US"/>
          </a:p>
        </p:txBody>
      </p:sp>
    </p:spTree>
    <p:extLst>
      <p:ext uri="{BB962C8B-B14F-4D97-AF65-F5344CB8AC3E}">
        <p14:creationId xmlns:p14="http://schemas.microsoft.com/office/powerpoint/2010/main" val="34777365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171</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Example:</a:t>
            </a:r>
            <a:r>
              <a:rPr lang="en-US" baseline="0" dirty="0" smtClean="0"/>
              <a:t> Value Set Viewer Web app.  Written for MU value set service… can view value sets from any CTS2 compliant value set service.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174</a:t>
            </a:fld>
            <a:endParaRPr lang="en-US"/>
          </a:p>
        </p:txBody>
      </p:sp>
    </p:spTree>
    <p:extLst>
      <p:ext uri="{BB962C8B-B14F-4D97-AF65-F5344CB8AC3E}">
        <p14:creationId xmlns:p14="http://schemas.microsoft.com/office/powerpoint/2010/main" val="1710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chemeClr val="accent1"/>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smtClean="0"/>
              <a:t>Click to edit Master subtitle style</a:t>
            </a:r>
            <a:endParaRPr lang="en-US"/>
          </a:p>
        </p:txBody>
      </p:sp>
      <p:sp>
        <p:nvSpPr>
          <p:cNvPr id="33804" name="Rectangle 12"/>
          <p:cNvSpPr>
            <a:spLocks noChangeArrowheads="1"/>
          </p:cNvSpPr>
          <p:nvPr/>
        </p:nvSpPr>
        <p:spPr bwMode="auto">
          <a:xfrm>
            <a:off x="228600" y="6629400"/>
            <a:ext cx="5638800" cy="276225"/>
          </a:xfrm>
          <a:prstGeom prst="rect">
            <a:avLst/>
          </a:prstGeom>
          <a:noFill/>
          <a:ln w="9525">
            <a:noFill/>
            <a:miter lim="800000"/>
            <a:headEnd/>
            <a:tailEnd/>
          </a:ln>
          <a:effectLst/>
        </p:spPr>
        <p:txBody>
          <a:bodyPr wrap="square">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pic>
        <p:nvPicPr>
          <p:cNvPr id="33805" name="Picture 13" descr="HL7 International Logo"/>
          <p:cNvPicPr>
            <a:picLocks noChangeAspect="1" noChangeArrowheads="1"/>
          </p:cNvPicPr>
          <p:nvPr/>
        </p:nvPicPr>
        <p:blipFill>
          <a:blip r:embed="rId2" cstate="print"/>
          <a:srcRect/>
          <a:stretch>
            <a:fillRect/>
          </a:stretch>
        </p:blipFill>
        <p:spPr bwMode="auto">
          <a:xfrm>
            <a:off x="7650163" y="304800"/>
            <a:ext cx="1109662" cy="1143000"/>
          </a:xfrm>
          <a:prstGeom prst="rect">
            <a:avLst/>
          </a:prstGeom>
          <a:noFill/>
        </p:spPr>
      </p:pic>
      <p:sp>
        <p:nvSpPr>
          <p:cNvPr id="10" name="Date Placeholder 9"/>
          <p:cNvSpPr>
            <a:spLocks noGrp="1"/>
          </p:cNvSpPr>
          <p:nvPr>
            <p:ph type="dt" sz="half" idx="10"/>
          </p:nvPr>
        </p:nvSpPr>
        <p:spPr/>
        <p:txBody>
          <a:bodyPr/>
          <a:lstStyle/>
          <a:p>
            <a:pPr>
              <a:defRPr/>
            </a:pPr>
            <a:fld id="{61E57A57-2926-1148-9F7B-84AE76C010CD}" type="datetimeFigureOut">
              <a:rPr lang="en-US" smtClean="0"/>
              <a:pPr>
                <a:defRPr/>
              </a:pPr>
              <a:t>4/12/13</a:t>
            </a:fld>
            <a:endParaRPr lang="en-US"/>
          </a:p>
        </p:txBody>
      </p:sp>
      <p:sp>
        <p:nvSpPr>
          <p:cNvPr id="11" name="Slide Number Placeholder 10"/>
          <p:cNvSpPr>
            <a:spLocks noGrp="1"/>
          </p:cNvSpPr>
          <p:nvPr>
            <p:ph type="sldNum" sz="quarter" idx="11"/>
          </p:nvPr>
        </p:nvSpPr>
        <p:spPr/>
        <p:txBody>
          <a:bodyPr/>
          <a:lstStyle/>
          <a:p>
            <a:pPr>
              <a:defRPr/>
            </a:pPr>
            <a:fld id="{BD601C2A-605D-BB45-B0A0-CA90EE04C3AB}" type="slidenum">
              <a:rPr lang="en-US" smtClean="0"/>
              <a:pPr>
                <a:defRPr/>
              </a:pPr>
              <a:t>‹#›</a:t>
            </a:fld>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pic>
        <p:nvPicPr>
          <p:cNvPr id="14" name="Picture 15" descr="HL7 International Logo"/>
          <p:cNvPicPr>
            <a:picLocks noChangeAspect="1" noChangeArrowheads="1"/>
          </p:cNvPicPr>
          <p:nvPr userDrawn="1"/>
        </p:nvPicPr>
        <p:blipFill>
          <a:blip r:embed="rId2" cstate="print"/>
          <a:srcRect/>
          <a:stretch>
            <a:fillRect/>
          </a:stretch>
        </p:blipFill>
        <p:spPr bwMode="auto">
          <a:xfrm>
            <a:off x="76200" y="6629400"/>
            <a:ext cx="228600" cy="2286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8B592F5-F928-DD47-804C-405D3B1E2904}" type="datetimeFigureOut">
              <a:rPr lang="en-US" smtClean="0"/>
              <a:pPr>
                <a:defRPr/>
              </a:pPr>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048E6247-FC13-9E47-9D1B-A89D552982A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8F6746-0F1E-B64F-A769-D8412D8130FD}" type="datetimeFigureOut">
              <a:rPr lang="en-US" smtClean="0"/>
              <a:pPr>
                <a:defRPr/>
              </a:pPr>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F295CAFE-C58E-7742-A5F2-0D019116C5D6}"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FF495E2-9B29-2A40-A5E0-DA34B8042E7D}" type="datetimeFigureOut">
              <a:rPr lang="en-US" smtClean="0"/>
              <a:pPr>
                <a:defRPr/>
              </a:pPr>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A209EFAB-9946-7842-B327-1AE5768F9E0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EB77CA7-B121-024F-84D4-8953E8667D5B}" type="datetimeFigureOut">
              <a:rPr lang="en-US" smtClean="0"/>
              <a:pPr>
                <a:defRPr/>
              </a:pPr>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3CC0D756-B8B5-134C-BEAC-45E2634D7D3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672E4D74-05BD-4A46-9587-ED4478524CF9}" type="datetimeFigureOut">
              <a:rPr lang="en-US" smtClean="0"/>
              <a:pPr>
                <a:defRPr/>
              </a:pPr>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BC4608CB-8A9F-854B-A036-AC007EA8C6D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5AEBE50A-D653-AA45-B02D-999371713019}" type="datetimeFigureOut">
              <a:rPr lang="en-US" smtClean="0"/>
              <a:pPr>
                <a:defRPr/>
              </a:pPr>
              <a:t>4/12/13</a:t>
            </a:fld>
            <a:endParaRPr lang="en-US"/>
          </a:p>
        </p:txBody>
      </p:sp>
      <p:sp>
        <p:nvSpPr>
          <p:cNvPr id="8" name="Slide Number Placeholder 7"/>
          <p:cNvSpPr>
            <a:spLocks noGrp="1"/>
          </p:cNvSpPr>
          <p:nvPr>
            <p:ph type="sldNum" sz="quarter" idx="11"/>
          </p:nvPr>
        </p:nvSpPr>
        <p:spPr/>
        <p:txBody>
          <a:bodyPr/>
          <a:lstStyle>
            <a:lvl1pPr>
              <a:defRPr/>
            </a:lvl1pPr>
          </a:lstStyle>
          <a:p>
            <a:pPr>
              <a:defRPr/>
            </a:pPr>
            <a:fld id="{45A1319F-05DC-864F-9815-929D087CF707}"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355BA219-D9C8-C142-825B-5595F29C540B}" type="datetimeFigureOut">
              <a:rPr lang="en-US" smtClean="0"/>
              <a:pPr>
                <a:defRPr/>
              </a:pPr>
              <a:t>4/12/13</a:t>
            </a:fld>
            <a:endParaRPr lang="en-US"/>
          </a:p>
        </p:txBody>
      </p:sp>
      <p:sp>
        <p:nvSpPr>
          <p:cNvPr id="4" name="Slide Number Placeholder 3"/>
          <p:cNvSpPr>
            <a:spLocks noGrp="1"/>
          </p:cNvSpPr>
          <p:nvPr>
            <p:ph type="sldNum" sz="quarter" idx="11"/>
          </p:nvPr>
        </p:nvSpPr>
        <p:spPr/>
        <p:txBody>
          <a:bodyPr/>
          <a:lstStyle>
            <a:lvl1pPr>
              <a:defRPr/>
            </a:lvl1pPr>
          </a:lstStyle>
          <a:p>
            <a:pPr>
              <a:defRPr/>
            </a:pPr>
            <a:fld id="{E8FE6130-59E4-9146-A1F3-3B71D5DB1731}"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8D1A4EA4-D98D-B646-AA11-F576F4B6999A}" type="datetimeFigureOut">
              <a:rPr lang="en-US" smtClean="0"/>
              <a:pPr>
                <a:defRPr/>
              </a:pPr>
              <a:t>4/12/13</a:t>
            </a:fld>
            <a:endParaRPr lang="en-US"/>
          </a:p>
        </p:txBody>
      </p:sp>
      <p:sp>
        <p:nvSpPr>
          <p:cNvPr id="3" name="Slide Number Placeholder 2"/>
          <p:cNvSpPr>
            <a:spLocks noGrp="1"/>
          </p:cNvSpPr>
          <p:nvPr>
            <p:ph type="sldNum" sz="quarter" idx="11"/>
          </p:nvPr>
        </p:nvSpPr>
        <p:spPr/>
        <p:txBody>
          <a:bodyPr/>
          <a:lstStyle>
            <a:lvl1pPr>
              <a:defRPr/>
            </a:lvl1pPr>
          </a:lstStyle>
          <a:p>
            <a:pPr>
              <a:defRPr/>
            </a:pPr>
            <a:fld id="{15490BD6-63D9-6346-BB1A-91DF3E3D76E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3E5C745-04EC-2346-BC6F-B244407271F9}" type="datetimeFigureOut">
              <a:rPr lang="en-US" smtClean="0"/>
              <a:pPr>
                <a:defRPr/>
              </a:pPr>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C042A4D4-8BC1-A145-83D0-C1786BAD2C19}"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4F2D7C88-CB17-BB4B-88EA-3FF0CA5F5652}" type="datetimeFigureOut">
              <a:rPr lang="en-US" smtClean="0"/>
              <a:pPr>
                <a:defRPr/>
              </a:pPr>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2103088B-79C8-744D-AE48-3C4B1AEFF877}"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33400" y="473075"/>
            <a:ext cx="8153400"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2775" name="Rectangle 7"/>
          <p:cNvSpPr>
            <a:spLocks noGrp="1" noChangeArrowheads="1"/>
          </p:cNvSpPr>
          <p:nvPr>
            <p:ph type="body" idx="1"/>
          </p:nvPr>
        </p:nvSpPr>
        <p:spPr bwMode="auto">
          <a:xfrm>
            <a:off x="381000" y="1828800"/>
            <a:ext cx="8382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781" name="Rectangle 13"/>
          <p:cNvSpPr>
            <a:spLocks noChangeArrowheads="1"/>
          </p:cNvSpPr>
          <p:nvPr/>
        </p:nvSpPr>
        <p:spPr bwMode="auto">
          <a:xfrm>
            <a:off x="228600" y="6629400"/>
            <a:ext cx="4419600" cy="276225"/>
          </a:xfrm>
          <a:prstGeom prst="rect">
            <a:avLst/>
          </a:prstGeom>
          <a:noFill/>
          <a:ln w="9525">
            <a:noFill/>
            <a:miter lim="800000"/>
            <a:headEnd/>
            <a:tailEnd/>
          </a:ln>
          <a:effectLst/>
        </p:spPr>
        <p:txBody>
          <a:bodyPr>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pic>
        <p:nvPicPr>
          <p:cNvPr id="32783" name="Picture 15" descr="HL7 International Logo"/>
          <p:cNvPicPr>
            <a:picLocks noChangeAspect="1" noChangeArrowheads="1"/>
          </p:cNvPicPr>
          <p:nvPr/>
        </p:nvPicPr>
        <p:blipFill>
          <a:blip r:embed="rId13" cstate="print"/>
          <a:srcRect/>
          <a:stretch>
            <a:fillRect/>
          </a:stretch>
        </p:blipFill>
        <p:spPr bwMode="auto">
          <a:xfrm>
            <a:off x="76200" y="6629400"/>
            <a:ext cx="228600" cy="228600"/>
          </a:xfrm>
          <a:prstGeom prst="rect">
            <a:avLst/>
          </a:prstGeom>
          <a:noFill/>
        </p:spPr>
      </p:pic>
      <p:sp>
        <p:nvSpPr>
          <p:cNvPr id="32784" name="Rectangle 16"/>
          <p:cNvSpPr>
            <a:spLocks noGrp="1" noChangeArrowheads="1"/>
          </p:cNvSpPr>
          <p:nvPr>
            <p:ph type="dt" sz="half" idx="2"/>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pPr>
              <a:defRPr/>
            </a:pPr>
            <a:fld id="{CD54741F-BFF4-DE47-983D-43B69DA9801A}" type="datetimeFigureOut">
              <a:rPr lang="en-US" smtClean="0"/>
              <a:pPr>
                <a:defRPr/>
              </a:pPr>
              <a:t>4/12/13</a:t>
            </a:fld>
            <a:endParaRPr lang="en-US"/>
          </a:p>
        </p:txBody>
      </p:sp>
      <p:sp>
        <p:nvSpPr>
          <p:cNvPr id="32786" name="Rectangle 18"/>
          <p:cNvSpPr>
            <a:spLocks noGrp="1" noChangeArrowheads="1"/>
          </p:cNvSpPr>
          <p:nvPr>
            <p:ph type="sldNum" sz="quarter" idx="4"/>
          </p:nvPr>
        </p:nvSpPr>
        <p:spPr bwMode="auto">
          <a:xfrm>
            <a:off x="4343400" y="6534150"/>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pPr>
              <a:defRPr/>
            </a:pPr>
            <a:fld id="{6EBFC103-7085-064E-B33B-A63051208DF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hyperlink" Target="http://informatics.mayo.edu/cts2/services/py4cts2/cts2/entitybyuri?uri=http://snomed.info/id/74400008" TargetMode="External"/><Relationship Id="rId4" Type="http://schemas.openxmlformats.org/officeDocument/2006/relationships/hyperlink" Target="http://informatics.mayo.edu/cts2/rest/codesystem/SNOMEDCT/version/2011_07_31/entity/1000004"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EMO/version/1.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informatics.mayo.edu/cts2/rest/codesystemversions?matchvalue=anatomy&amp;filtercomponent=resourceSynopsi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36.xml.rels><?xml version="1.0" encoding="UTF-8" standalone="yes"?>
<Relationships xmlns="http://schemas.openxmlformats.org/package/2006/relationships"><Relationship Id="rId3" Type="http://schemas.openxmlformats.org/officeDocument/2006/relationships/hyperlink" Target="http://informatics.mayo.edu/cts2/framework/"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bioontology.org/wiki/index.php/CTS2_BioPortal_wrapper" TargetMode="External"/><Relationship Id="rId4" Type="http://schemas.openxmlformats.org/officeDocument/2006/relationships/hyperlink" Target="http://informatics.mayo.edu/cts2/rest/valuesets" TargetMode="External"/><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53.xml.rels><?xml version="1.0" encoding="UTF-8" standalone="yes"?>
<Relationships xmlns="http://schemas.openxmlformats.org/package/2006/relationships"><Relationship Id="rId3" Type="http://schemas.openxmlformats.org/officeDocument/2006/relationships/hyperlink" Target="http://www.bioontology.org/wiki/index.php/CTS2_RDF_Plugin" TargetMode="External"/><Relationship Id="rId4" Type="http://schemas.openxmlformats.org/officeDocument/2006/relationships/hyperlink" Target="http://informatics.mayo.edu/cts2/services/bioportal-rdf/valuesets" TargetMode="External"/><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formatics.mayo.edu/vsmc/" TargetMode="External"/><Relationship Id="rId3" Type="http://schemas.openxmlformats.org/officeDocument/2006/relationships/hyperlink" Target="http://informatics.mayo.edu/cts2/services/py4cts2/cts2/codesystem/SNOMED_CT_core/version/20120731"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informatics.mayo.edu/vsmc/?showAll=tru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enotypeportal.org/" TargetMode="External"/><Relationship Id="rId3" Type="http://schemas.openxmlformats.org/officeDocument/2006/relationships/image" Target="../media/image2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informatics.mayo.edu/exist/cts2/rest/editor/console"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informatics.mayo.edu/cts2widgets/widgets.html"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hyperlink" Target="https://cabig-kc.nci.nih.gov/Vocab/KC/index.php/LexEVS" TargetMode="External"/><Relationship Id="rId4" Type="http://schemas.openxmlformats.org/officeDocument/2006/relationships/hyperlink" Target="http://bioportal.bioontology.org/" TargetMode="External"/><Relationship Id="rId5" Type="http://schemas.openxmlformats.org/officeDocument/2006/relationships/hyperlink" Target="http://www.bioontology.org/wiki/index.php/BioPortal_REST_services" TargetMode="External"/><Relationship Id="rId6" Type="http://schemas.openxmlformats.org/officeDocument/2006/relationships/hyperlink" Target="http://informatics.mayo.edu/cts2" TargetMode="External"/><Relationship Id="rId1" Type="http://schemas.openxmlformats.org/officeDocument/2006/relationships/slideLayout" Target="../slideLayouts/slideLayout2.xml"/><Relationship Id="rId2" Type="http://schemas.openxmlformats.org/officeDocument/2006/relationships/hyperlink" Target="http://informatics.mayo.edu/LexGrid/downloads/CTS/specification/ctsspec/cts.htm"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hssp.wikispaces.com/" TargetMode="External"/><Relationship Id="rId4" Type="http://schemas.openxmlformats.org/officeDocument/2006/relationships/hyperlink" Target="http://informatics.mayo.edu/cts2/rest/valuesets" TargetMode="External"/><Relationship Id="rId5" Type="http://schemas.openxmlformats.org/officeDocument/2006/relationships/hyperlink" Target="http://informatics.mayo.edu/cts2/services/bioportal-rdf/valuesets" TargetMode="External"/><Relationship Id="rId6" Type="http://schemas.openxmlformats.org/officeDocument/2006/relationships/hyperlink" Target="http://sparql.bioontology.org/" TargetMode="External"/><Relationship Id="rId1" Type="http://schemas.openxmlformats.org/officeDocument/2006/relationships/slideLayout" Target="../slideLayouts/slideLayout2.xml"/><Relationship Id="rId2" Type="http://schemas.openxmlformats.org/officeDocument/2006/relationships/hyperlink" Target="http://informatics.mayo.edu/cts2/framework/"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s://informatics.mayo.edu/vsmc/?showAll=true" TargetMode="External"/><Relationship Id="rId4" Type="http://schemas.openxmlformats.org/officeDocument/2006/relationships/hyperlink" Target="http://www.phenotypeportal.org/" TargetMode="External"/><Relationship Id="rId5" Type="http://schemas.openxmlformats.org/officeDocument/2006/relationships/hyperlink" Target="http://informatics.mayo.edu/exist/cts2/rest/editor/console" TargetMode="External"/><Relationship Id="rId6" Type="http://schemas.openxmlformats.org/officeDocument/2006/relationships/hyperlink" Target="http://informatics.mayo.edu/cts2widgets/widgets.html" TargetMode="External"/><Relationship Id="rId7" Type="http://schemas.openxmlformats.org/officeDocument/2006/relationships/hyperlink" Target="https://github.com/cts2/" TargetMode="External"/><Relationship Id="rId8" Type="http://schemas.openxmlformats.org/officeDocument/2006/relationships/hyperlink" Target="https://github.com/cts2/cts2autocomplete" TargetMode="External"/><Relationship Id="rId9" Type="http://schemas.openxmlformats.org/officeDocument/2006/relationships/hyperlink" Target="https://github.com/cts2/cts2tooltip" TargetMode="External"/><Relationship Id="rId10" Type="http://schemas.openxmlformats.org/officeDocument/2006/relationships/hyperlink" Target="https://github.com/cts2/cts2dropdown" TargetMode="External"/><Relationship Id="rId1" Type="http://schemas.openxmlformats.org/officeDocument/2006/relationships/slideLayout" Target="../slideLayouts/slideLayout2.xml"/><Relationship Id="rId2" Type="http://schemas.openxmlformats.org/officeDocument/2006/relationships/hyperlink" Target="https://informatics.mayo.edu/cts2/services/mat/valuesets"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2.wmf"/><Relationship Id="rId6" Type="http://schemas.openxmlformats.org/officeDocument/2006/relationships/oleObject" Target="../embeddings/oleObject2.bin"/><Relationship Id="rId7" Type="http://schemas.openxmlformats.org/officeDocument/2006/relationships/image" Target="../media/image3.wmf"/><Relationship Id="rId8" Type="http://schemas.openxmlformats.org/officeDocument/2006/relationships/oleObject" Target="../embeddings/oleObject3.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4.bin"/><Relationship Id="rId5" Type="http://schemas.openxmlformats.org/officeDocument/2006/relationships/image" Target="../media/image2.wmf"/><Relationship Id="rId6" Type="http://schemas.openxmlformats.org/officeDocument/2006/relationships/oleObject" Target="../embeddings/oleObject5.bin"/><Relationship Id="rId7" Type="http://schemas.openxmlformats.org/officeDocument/2006/relationships/image" Target="../media/image3.wmf"/><Relationship Id="rId8" Type="http://schemas.openxmlformats.org/officeDocument/2006/relationships/oleObject" Target="../embeddings/oleObject6.bin"/><Relationship Id="rId9" Type="http://schemas.openxmlformats.org/officeDocument/2006/relationships/oleObject" Target="../embeddings/oleObject7.bin"/><Relationship Id="rId10" Type="http://schemas.openxmlformats.org/officeDocument/2006/relationships/oleObject" Target="../embeddings/oleObject8.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9.bin"/><Relationship Id="rId5" Type="http://schemas.openxmlformats.org/officeDocument/2006/relationships/image" Target="../media/image2.wmf"/><Relationship Id="rId6" Type="http://schemas.openxmlformats.org/officeDocument/2006/relationships/oleObject" Target="../embeddings/oleObject10.bin"/><Relationship Id="rId7" Type="http://schemas.openxmlformats.org/officeDocument/2006/relationships/image" Target="../media/image3.wmf"/><Relationship Id="rId8" Type="http://schemas.openxmlformats.org/officeDocument/2006/relationships/oleObject" Target="../embeddings/oleObject11.bin"/><Relationship Id="rId9" Type="http://schemas.openxmlformats.org/officeDocument/2006/relationships/oleObject" Target="../embeddings/oleObject12.bin"/><Relationship Id="rId10" Type="http://schemas.openxmlformats.org/officeDocument/2006/relationships/oleObject" Target="../embeddings/oleObject13.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4.bin"/><Relationship Id="rId5" Type="http://schemas.openxmlformats.org/officeDocument/2006/relationships/image" Target="../media/image2.wmf"/><Relationship Id="rId6" Type="http://schemas.openxmlformats.org/officeDocument/2006/relationships/oleObject" Target="../embeddings/oleObject15.bin"/><Relationship Id="rId7" Type="http://schemas.openxmlformats.org/officeDocument/2006/relationships/image" Target="../media/image3.wmf"/><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9.bin"/><Relationship Id="rId5" Type="http://schemas.openxmlformats.org/officeDocument/2006/relationships/image" Target="../media/image2.wmf"/><Relationship Id="rId6" Type="http://schemas.openxmlformats.org/officeDocument/2006/relationships/oleObject" Target="../embeddings/oleObject20.bin"/><Relationship Id="rId7" Type="http://schemas.openxmlformats.org/officeDocument/2006/relationships/image" Target="../media/image3.wmf"/><Relationship Id="rId8" Type="http://schemas.openxmlformats.org/officeDocument/2006/relationships/oleObject" Target="../embeddings/oleObject21.bin"/><Relationship Id="rId9" Type="http://schemas.openxmlformats.org/officeDocument/2006/relationships/oleObject" Target="../embeddings/oleObject22.bin"/><Relationship Id="rId10" Type="http://schemas.openxmlformats.org/officeDocument/2006/relationships/oleObject" Target="../embeddings/oleObject23.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p:txBody>
          <a:bodyPr/>
          <a:lstStyle/>
          <a:p>
            <a:pPr>
              <a:spcBef>
                <a:spcPct val="0"/>
              </a:spcBef>
            </a:pPr>
            <a:r>
              <a:rPr lang="en-US" dirty="0" smtClean="0">
                <a:latin typeface="Arial" charset="0"/>
              </a:rPr>
              <a:t>Scott Bauer, Cory Endle</a:t>
            </a:r>
            <a:endParaRPr lang="en-US" dirty="0">
              <a:latin typeface="Arial" charset="0"/>
            </a:endParaRPr>
          </a:p>
        </p:txBody>
      </p:sp>
      <p:sp>
        <p:nvSpPr>
          <p:cNvPr id="13313" name="Title 1"/>
          <p:cNvSpPr>
            <a:spLocks noGrp="1"/>
          </p:cNvSpPr>
          <p:nvPr>
            <p:ph type="title"/>
          </p:nvPr>
        </p:nvSpPr>
        <p:spPr>
          <a:xfrm>
            <a:off x="533400" y="3048000"/>
            <a:ext cx="8153400" cy="822325"/>
          </a:xfrm>
        </p:spPr>
        <p:txBody>
          <a:bodyPr/>
          <a:lstStyle/>
          <a:p>
            <a:r>
              <a:rPr lang="en-US" dirty="0" smtClean="0">
                <a:latin typeface="Arial" charset="0"/>
              </a:rPr>
              <a:t>CTS2 Introduction and Overview</a:t>
            </a:r>
            <a:r>
              <a:rPr lang="en-US" dirty="0">
                <a:latin typeface="Arial" charset="0"/>
              </a:rPr>
              <a:t/>
            </a:r>
            <a:br>
              <a:rPr lang="en-US" dirty="0">
                <a:latin typeface="Arial" charset="0"/>
              </a:rPr>
            </a:br>
            <a:r>
              <a:rPr lang="en-US" sz="2800" dirty="0">
                <a:solidFill>
                  <a:srgbClr val="FF0000"/>
                </a:solidFill>
              </a:rPr>
              <a:t>Introduction to the Common Terminology </a:t>
            </a:r>
            <a:r>
              <a:rPr lang="en-US" sz="2800" dirty="0" smtClean="0">
                <a:solidFill>
                  <a:srgbClr val="FF0000"/>
                </a:solidFill>
              </a:rPr>
              <a:t>Services 2 Standard</a:t>
            </a:r>
            <a:r>
              <a:rPr lang="en-US" sz="2800" dirty="0">
                <a:solidFill>
                  <a:srgbClr val="FF0000"/>
                </a:solidFill>
              </a:rPr>
              <a:t/>
            </a:r>
            <a:br>
              <a:rPr lang="en-US" sz="2800" dirty="0">
                <a:solidFill>
                  <a:srgbClr val="FF0000"/>
                </a:solidFill>
              </a:rPr>
            </a:br>
            <a:endParaRPr lang="en-US" sz="2800" dirty="0">
              <a:solidFill>
                <a:srgbClr val="FF0000"/>
              </a:solidFill>
              <a:latin typeface="Arial" charset="0"/>
            </a:endParaRPr>
          </a:p>
        </p:txBody>
      </p:sp>
      <p:sp>
        <p:nvSpPr>
          <p:cNvPr id="5" name="TextBox 4"/>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lang="en-US" dirty="0" smtClean="0">
                <a:solidFill>
                  <a:schemeClr val="tx1">
                    <a:lumMod val="50000"/>
                    <a:lumOff val="50000"/>
                  </a:schemeClr>
                </a:solidFill>
                <a:latin typeface="+mn-lt"/>
                <a:ea typeface="+mn-ea"/>
                <a:cs typeface="+mn-cs"/>
              </a:rPr>
              <a:t>May</a:t>
            </a:r>
            <a:r>
              <a:rPr dirty="0" smtClean="0">
                <a:solidFill>
                  <a:schemeClr val="tx1">
                    <a:lumMod val="50000"/>
                    <a:lumOff val="50000"/>
                  </a:schemeClr>
                </a:solidFill>
                <a:latin typeface="+mn-lt"/>
                <a:ea typeface="+mn-ea"/>
                <a:cs typeface="+mn-cs"/>
              </a:rPr>
              <a:t> </a:t>
            </a:r>
            <a:r>
              <a:rPr lang="en-US" dirty="0" smtClean="0">
                <a:solidFill>
                  <a:schemeClr val="tx1">
                    <a:lumMod val="50000"/>
                    <a:lumOff val="50000"/>
                  </a:schemeClr>
                </a:solidFill>
                <a:latin typeface="+mn-lt"/>
                <a:ea typeface="+mn-ea"/>
                <a:cs typeface="+mn-cs"/>
              </a:rPr>
              <a:t>7</a:t>
            </a:r>
            <a:r>
              <a:rPr baseline="30000" dirty="0" smtClean="0">
                <a:solidFill>
                  <a:schemeClr val="tx1">
                    <a:lumMod val="50000"/>
                    <a:lumOff val="50000"/>
                  </a:schemeClr>
                </a:solidFill>
                <a:latin typeface="+mn-lt"/>
                <a:ea typeface="+mn-ea"/>
                <a:cs typeface="+mn-cs"/>
              </a:rPr>
              <a:t>th</a:t>
            </a:r>
            <a:r>
              <a:rPr dirty="0" smtClean="0">
                <a:solidFill>
                  <a:schemeClr val="tx1">
                    <a:lumMod val="50000"/>
                    <a:lumOff val="50000"/>
                  </a:schemeClr>
                </a:solidFill>
                <a:latin typeface="+mn-lt"/>
                <a:ea typeface="+mn-ea"/>
                <a:cs typeface="+mn-cs"/>
              </a:rPr>
              <a:t>, </a:t>
            </a:r>
            <a:r>
              <a:rPr dirty="0">
                <a:solidFill>
                  <a:schemeClr val="tx1">
                    <a:lumMod val="50000"/>
                    <a:lumOff val="50000"/>
                  </a:schemeClr>
                </a:solidFill>
                <a:latin typeface="+mn-lt"/>
                <a:ea typeface="+mn-ea"/>
                <a:cs typeface="+mn-cs"/>
              </a:rPr>
              <a:t>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t>Common Forms of Contextual </a:t>
            </a:r>
            <a:r>
              <a:rPr lang="en-US" dirty="0" smtClean="0"/>
              <a:t>Formalism</a:t>
            </a: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(recent)</a:t>
            </a:r>
            <a:endParaRPr lang="en-US" dirty="0"/>
          </a:p>
        </p:txBody>
      </p:sp>
      <p:sp>
        <p:nvSpPr>
          <p:cNvPr id="5" name="Slide Number Placeholder 4"/>
          <p:cNvSpPr>
            <a:spLocks noGrp="1"/>
          </p:cNvSpPr>
          <p:nvPr>
            <p:ph type="sldNum" sz="quarter" idx="11"/>
          </p:nvPr>
        </p:nvSpPr>
        <p:spPr/>
        <p:txBody>
          <a:bodyPr/>
          <a:lstStyle/>
          <a:p>
            <a:fld id="{B872683D-E02A-AE43-B763-B6334918E055}" type="slidenum">
              <a:rPr lang="en-US" smtClean="0"/>
              <a:pPr/>
              <a:t>10</a:t>
            </a:fld>
            <a:endParaRPr lang="en-US"/>
          </a:p>
        </p:txBody>
      </p:sp>
    </p:spTree>
    <p:extLst>
      <p:ext uri="{BB962C8B-B14F-4D97-AF65-F5344CB8AC3E}">
        <p14:creationId xmlns:p14="http://schemas.microsoft.com/office/powerpoint/2010/main" val="27403209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Read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a:xfrm>
            <a:off x="381000" y="1752600"/>
            <a:ext cx="8382000" cy="4419600"/>
          </a:xfrm>
        </p:spPr>
        <p:txBody>
          <a:bodyPr/>
          <a:lstStyle/>
          <a:p>
            <a:pPr marL="0" indent="0">
              <a:buNone/>
            </a:pPr>
            <a:r>
              <a:rPr lang="en-US" sz="3100" dirty="0" smtClean="0"/>
              <a:t>Direct </a:t>
            </a:r>
            <a:r>
              <a:rPr lang="en-US" sz="3100" dirty="0"/>
              <a:t>access to the contents of a resource </a:t>
            </a:r>
            <a:r>
              <a:rPr lang="en-US" sz="3100" dirty="0" smtClean="0"/>
              <a:t>via:</a:t>
            </a:r>
          </a:p>
          <a:p>
            <a:r>
              <a:rPr lang="en-US" sz="3100" dirty="0" smtClean="0"/>
              <a:t>URI</a:t>
            </a:r>
          </a:p>
          <a:p>
            <a:pPr marL="0" indent="0">
              <a:buNone/>
            </a:pPr>
            <a:r>
              <a:rPr lang="en-US" dirty="0" smtClean="0">
                <a:hlinkClick r:id="rId3"/>
              </a:rPr>
              <a:t>http://informatics.mayo.edu/cts2/services/py4cts2/cts2/entitybyuri?uri=http://snomed.info/id/74400008</a:t>
            </a:r>
            <a:endParaRPr lang="en-US" dirty="0" smtClean="0"/>
          </a:p>
          <a:p>
            <a:r>
              <a:rPr lang="en-US" sz="3100" dirty="0" smtClean="0"/>
              <a:t>Local identifier </a:t>
            </a:r>
          </a:p>
          <a:p>
            <a:pPr marL="0" indent="0">
              <a:buNone/>
            </a:pPr>
            <a:r>
              <a:rPr lang="en-US" dirty="0" smtClean="0">
                <a:hlinkClick r:id="rId4"/>
              </a:rPr>
              <a:t>http://informatics.mayo.edu/cts2/rest/codesystem/SNOMEDCT/version/2011_07_31/entity/1000004</a:t>
            </a:r>
            <a:endParaRPr lang="en-US" dirty="0" smtClean="0"/>
          </a:p>
          <a:p>
            <a:endParaRPr lang="en-US" dirty="0"/>
          </a:p>
        </p:txBody>
      </p:sp>
    </p:spTree>
    <p:extLst>
      <p:ext uri="{BB962C8B-B14F-4D97-AF65-F5344CB8AC3E}">
        <p14:creationId xmlns:p14="http://schemas.microsoft.com/office/powerpoint/2010/main" val="383912739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a:solidFill>
                  <a:srgbClr val="FF0000"/>
                </a:solidFill>
              </a:rPr>
              <a:t>Read Function</a:t>
            </a:r>
            <a:endParaRPr lang="en-US" dirty="0"/>
          </a:p>
        </p:txBody>
      </p:sp>
      <p:sp>
        <p:nvSpPr>
          <p:cNvPr id="3" name="Content Placeholder 2"/>
          <p:cNvSpPr>
            <a:spLocks noGrp="1"/>
          </p:cNvSpPr>
          <p:nvPr>
            <p:ph idx="1"/>
          </p:nvPr>
        </p:nvSpPr>
        <p:spPr/>
        <p:txBody>
          <a:bodyPr/>
          <a:lstStyle/>
          <a:p>
            <a:pPr marL="0" indent="0">
              <a:buNone/>
            </a:pPr>
            <a:r>
              <a:rPr lang="en-US" sz="3100" dirty="0"/>
              <a:t>Where applicable, a combination of an abstract resource identifier and version tag (e.g. SNOMED-CT / Current version) </a:t>
            </a:r>
          </a:p>
          <a:p>
            <a:r>
              <a:rPr lang="en-US" dirty="0">
                <a:hlinkClick r:id="rId2"/>
              </a:rPr>
              <a:t>http://informatics.mayo.edu/cts2/rest/codesystem/EMO/version/1.1</a:t>
            </a:r>
            <a:endParaRPr lang="en-US" dirty="0"/>
          </a:p>
          <a:p>
            <a:endParaRPr lang="en-US" dirty="0"/>
          </a:p>
        </p:txBody>
      </p:sp>
    </p:spTree>
    <p:extLst>
      <p:ext uri="{BB962C8B-B14F-4D97-AF65-F5344CB8AC3E}">
        <p14:creationId xmlns:p14="http://schemas.microsoft.com/office/powerpoint/2010/main" val="157782662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QUERY FUNCTION</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Query 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The </a:t>
            </a:r>
            <a:r>
              <a:rPr lang="en-US" sz="3100" dirty="0"/>
              <a:t>ability to access, combine and filter lists of </a:t>
            </a:r>
            <a:r>
              <a:rPr lang="en-US" sz="3100" dirty="0" smtClean="0"/>
              <a:t>resources based on the resource content and user context</a:t>
            </a:r>
          </a:p>
          <a:p>
            <a:pPr marL="0" indent="0">
              <a:buNone/>
            </a:pPr>
            <a:endParaRPr lang="en-US" dirty="0" smtClean="0"/>
          </a:p>
          <a:p>
            <a:pPr marL="0" indent="0">
              <a:buNone/>
            </a:pPr>
            <a:r>
              <a:rPr lang="en-US" dirty="0">
                <a:hlinkClick r:id="rId3"/>
              </a:rPr>
              <a:t>http://informatics.mayo.edu/cts2/rest/codesystemversions?matchvalue=anatomy&amp;filtercomponent=resourceSynopsis</a:t>
            </a:r>
            <a:endParaRPr lang="en-US" dirty="0"/>
          </a:p>
        </p:txBody>
      </p:sp>
    </p:spTree>
    <p:extLst>
      <p:ext uri="{BB962C8B-B14F-4D97-AF65-F5344CB8AC3E}">
        <p14:creationId xmlns:p14="http://schemas.microsoft.com/office/powerpoint/2010/main" val="227195902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05200"/>
            <a:ext cx="7772400" cy="1362075"/>
          </a:xfrm>
        </p:spPr>
        <p:txBody>
          <a:bodyPr/>
          <a:lstStyle/>
          <a:p>
            <a:r>
              <a:rPr lang="en-US" dirty="0"/>
              <a:t>CTS2 Module Functions</a:t>
            </a:r>
            <a:br>
              <a:rPr lang="en-US" dirty="0"/>
            </a:br>
            <a:endParaRPr lang="en-US" dirty="0"/>
          </a:p>
        </p:txBody>
      </p:sp>
      <p:sp>
        <p:nvSpPr>
          <p:cNvPr id="3" name="Text Placeholder 2"/>
          <p:cNvSpPr>
            <a:spLocks noGrp="1"/>
          </p:cNvSpPr>
          <p:nvPr>
            <p:ph type="body" idx="1"/>
          </p:nvPr>
        </p:nvSpPr>
        <p:spPr/>
        <p:txBody>
          <a:bodyPr/>
          <a:lstStyle/>
          <a:p>
            <a:r>
              <a:rPr lang="en-US" sz="2800" b="1" dirty="0" smtClean="0">
                <a:solidFill>
                  <a:srgbClr val="FF0000"/>
                </a:solidFill>
              </a:rPr>
              <a:t>IMPORT AND EXPORT</a:t>
            </a:r>
            <a:endParaRPr lang="en-US" sz="2800" b="1" dirty="0"/>
          </a:p>
        </p:txBody>
      </p:sp>
    </p:spTree>
    <p:extLst>
      <p:ext uri="{BB962C8B-B14F-4D97-AF65-F5344CB8AC3E}">
        <p14:creationId xmlns:p14="http://schemas.microsoft.com/office/powerpoint/2010/main" val="242395836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smtClean="0">
                <a:solidFill>
                  <a:srgbClr val="FF0000"/>
                </a:solidFill>
              </a:rPr>
              <a:t>Import and Export Functions</a:t>
            </a:r>
            <a:endParaRPr lang="en-US" dirty="0"/>
          </a:p>
        </p:txBody>
      </p:sp>
      <p:sp>
        <p:nvSpPr>
          <p:cNvPr id="3" name="Content Placeholder 2"/>
          <p:cNvSpPr>
            <a:spLocks noGrp="1"/>
          </p:cNvSpPr>
          <p:nvPr>
            <p:ph idx="1"/>
          </p:nvPr>
        </p:nvSpPr>
        <p:spPr/>
        <p:txBody>
          <a:bodyPr/>
          <a:lstStyle/>
          <a:p>
            <a:pPr marL="0" indent="0">
              <a:lnSpc>
                <a:spcPct val="100000"/>
              </a:lnSpc>
              <a:spcBef>
                <a:spcPct val="30000"/>
              </a:spcBef>
              <a:buClrTx/>
              <a:buNone/>
              <a:defRPr/>
            </a:pPr>
            <a:r>
              <a:rPr lang="en-US" sz="3100" dirty="0" smtClean="0"/>
              <a:t>The ability </a:t>
            </a:r>
            <a:r>
              <a:rPr lang="en-US" sz="3100" dirty="0"/>
              <a:t>to import external content into the service and/or export the contents of the service in different </a:t>
            </a:r>
            <a:r>
              <a:rPr lang="en-US" sz="3100" dirty="0" smtClean="0"/>
              <a:t>formats. </a:t>
            </a:r>
            <a:endParaRPr lang="en-US" sz="3100" dirty="0"/>
          </a:p>
        </p:txBody>
      </p:sp>
    </p:spTree>
    <p:extLst>
      <p:ext uri="{BB962C8B-B14F-4D97-AF65-F5344CB8AC3E}">
        <p14:creationId xmlns:p14="http://schemas.microsoft.com/office/powerpoint/2010/main" val="17526735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UPDATE FUNCTIONS</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Update Functions</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The ability </a:t>
            </a:r>
            <a:r>
              <a:rPr lang="en-US" sz="3100" dirty="0"/>
              <a:t>to validate load sets of changes into the service that updates its </a:t>
            </a:r>
            <a:r>
              <a:rPr lang="en-US" sz="3100" dirty="0" smtClean="0"/>
              <a:t>content</a:t>
            </a:r>
            <a:endParaRPr lang="en-US" sz="3100" dirty="0"/>
          </a:p>
          <a:p>
            <a:r>
              <a:rPr lang="en-US" sz="3100" dirty="0" smtClean="0"/>
              <a:t>Update is a one step process validated by loading a </a:t>
            </a:r>
            <a:r>
              <a:rPr lang="en-US" sz="3100" smtClean="0"/>
              <a:t>change log</a:t>
            </a:r>
            <a:endParaRPr lang="en-US" sz="3100" dirty="0"/>
          </a:p>
          <a:p>
            <a:pPr marL="0" indent="0">
              <a:buNone/>
            </a:pPr>
            <a:endParaRPr lang="en-US" dirty="0"/>
          </a:p>
        </p:txBody>
      </p:sp>
    </p:spTree>
    <p:extLst>
      <p:ext uri="{BB962C8B-B14F-4D97-AF65-F5344CB8AC3E}">
        <p14:creationId xmlns:p14="http://schemas.microsoft.com/office/powerpoint/2010/main" val="41490239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HISTORY FUNCTION</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History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T</a:t>
            </a:r>
            <a:r>
              <a:rPr lang="en-US" sz="3100" dirty="0" smtClean="0"/>
              <a:t>he </a:t>
            </a:r>
            <a:r>
              <a:rPr lang="en-US" sz="3100" dirty="0"/>
              <a:t>ability to determine what changes have occurred over stated periods of </a:t>
            </a:r>
            <a:r>
              <a:rPr lang="en-US" sz="3100" dirty="0" smtClean="0"/>
              <a:t>time. </a:t>
            </a:r>
            <a:endParaRPr lang="en-US" sz="3100" dirty="0"/>
          </a:p>
          <a:p>
            <a:pPr marL="0" indent="0">
              <a:buNone/>
            </a:pPr>
            <a:endParaRPr lang="en-US" dirty="0"/>
          </a:p>
        </p:txBody>
      </p:sp>
    </p:spTree>
    <p:extLst>
      <p:ext uri="{BB962C8B-B14F-4D97-AF65-F5344CB8AC3E}">
        <p14:creationId xmlns:p14="http://schemas.microsoft.com/office/powerpoint/2010/main" val="346791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33400" y="533400"/>
            <a:ext cx="8153400" cy="822325"/>
          </a:xfrm>
        </p:spPr>
        <p:txBody>
          <a:bodyPr/>
          <a:lstStyle/>
          <a:p>
            <a:r>
              <a:rPr lang="en-US" dirty="0" smtClean="0"/>
              <a:t>AKA…</a:t>
            </a:r>
            <a:br>
              <a:rPr lang="en-US" dirty="0" smtClean="0"/>
            </a:br>
            <a:r>
              <a:rPr lang="en-US" dirty="0" smtClean="0"/>
              <a:t>Terminology</a:t>
            </a: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(new)</a:t>
            </a:r>
            <a:endParaRPr lang="en-US" dirty="0"/>
          </a:p>
        </p:txBody>
      </p:sp>
      <p:sp>
        <p:nvSpPr>
          <p:cNvPr id="5" name="Slide Number Placeholder 4"/>
          <p:cNvSpPr>
            <a:spLocks noGrp="1"/>
          </p:cNvSpPr>
          <p:nvPr>
            <p:ph type="sldNum" sz="quarter" idx="11"/>
          </p:nvPr>
        </p:nvSpPr>
        <p:spPr/>
        <p:txBody>
          <a:bodyPr/>
          <a:lstStyle/>
          <a:p>
            <a:fld id="{B872683D-E02A-AE43-B763-B6334918E055}" type="slidenum">
              <a:rPr lang="en-US" smtClean="0"/>
              <a:pPr/>
              <a:t>11</a:t>
            </a:fld>
            <a:endParaRPr lang="en-US"/>
          </a:p>
        </p:txBody>
      </p:sp>
    </p:spTree>
    <p:extLst>
      <p:ext uri="{BB962C8B-B14F-4D97-AF65-F5344CB8AC3E}">
        <p14:creationId xmlns:p14="http://schemas.microsoft.com/office/powerpoint/2010/main" val="123325081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MAINTENANCE FUNCTION</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Maintenance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T</a:t>
            </a:r>
            <a:r>
              <a:rPr lang="en-US" sz="3100" dirty="0" smtClean="0"/>
              <a:t>he </a:t>
            </a:r>
            <a:r>
              <a:rPr lang="en-US" sz="3100" dirty="0"/>
              <a:t>ability to create and commit sets of changes </a:t>
            </a:r>
          </a:p>
          <a:p>
            <a:pPr marL="0" indent="0">
              <a:buNone/>
            </a:pPr>
            <a:endParaRPr lang="en-US" dirty="0"/>
          </a:p>
        </p:txBody>
      </p:sp>
    </p:spTree>
    <p:extLst>
      <p:ext uri="{BB962C8B-B14F-4D97-AF65-F5344CB8AC3E}">
        <p14:creationId xmlns:p14="http://schemas.microsoft.com/office/powerpoint/2010/main" val="278737225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81000" y="27432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Open change set</a:t>
            </a:r>
            <a:endParaRPr lang="en-US" dirty="0">
              <a:solidFill>
                <a:schemeClr val="tx1"/>
              </a:solidFill>
            </a:endParaRPr>
          </a:p>
        </p:txBody>
      </p:sp>
      <p:sp>
        <p:nvSpPr>
          <p:cNvPr id="5" name="Rounded Rectangle 4"/>
          <p:cNvSpPr/>
          <p:nvPr/>
        </p:nvSpPr>
        <p:spPr>
          <a:xfrm>
            <a:off x="3886200" y="2743200"/>
            <a:ext cx="19812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Update</a:t>
            </a:r>
          </a:p>
          <a:p>
            <a:pPr algn="ctr"/>
            <a:r>
              <a:rPr lang="en-US" dirty="0" smtClean="0">
                <a:solidFill>
                  <a:schemeClr val="tx1"/>
                </a:solidFill>
              </a:rPr>
              <a:t>existing resource</a:t>
            </a:r>
            <a:endParaRPr lang="en-US" dirty="0">
              <a:solidFill>
                <a:schemeClr val="tx1"/>
              </a:solidFill>
            </a:endParaRPr>
          </a:p>
        </p:txBody>
      </p:sp>
      <p:sp>
        <p:nvSpPr>
          <p:cNvPr id="6" name="Rounded Rectangle 5"/>
          <p:cNvSpPr/>
          <p:nvPr/>
        </p:nvSpPr>
        <p:spPr>
          <a:xfrm>
            <a:off x="3886200" y="1219200"/>
            <a:ext cx="19812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Create a new resource</a:t>
            </a:r>
            <a:endParaRPr lang="en-US" dirty="0">
              <a:solidFill>
                <a:schemeClr val="tx1"/>
              </a:solidFill>
            </a:endParaRPr>
          </a:p>
        </p:txBody>
      </p:sp>
      <p:sp>
        <p:nvSpPr>
          <p:cNvPr id="7" name="Rounded Rectangle 6"/>
          <p:cNvSpPr/>
          <p:nvPr/>
        </p:nvSpPr>
        <p:spPr>
          <a:xfrm>
            <a:off x="3886200" y="4495800"/>
            <a:ext cx="19050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Delete existing resource</a:t>
            </a:r>
            <a:endParaRPr lang="en-US" dirty="0">
              <a:solidFill>
                <a:schemeClr val="tx1"/>
              </a:solidFill>
            </a:endParaRPr>
          </a:p>
        </p:txBody>
      </p:sp>
      <p:sp>
        <p:nvSpPr>
          <p:cNvPr id="8" name="Rounded Rectangle 7"/>
          <p:cNvSpPr/>
          <p:nvPr/>
        </p:nvSpPr>
        <p:spPr>
          <a:xfrm>
            <a:off x="7162800" y="16764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Commit changes</a:t>
            </a:r>
            <a:endParaRPr lang="en-US" dirty="0">
              <a:solidFill>
                <a:schemeClr val="tx1"/>
              </a:solidFill>
            </a:endParaRPr>
          </a:p>
        </p:txBody>
      </p:sp>
      <p:sp>
        <p:nvSpPr>
          <p:cNvPr id="18" name="Diamond 17"/>
          <p:cNvSpPr/>
          <p:nvPr/>
        </p:nvSpPr>
        <p:spPr>
          <a:xfrm>
            <a:off x="2514600" y="3048000"/>
            <a:ext cx="457200" cy="4572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a:stCxn id="4" idx="3"/>
            <a:endCxn id="18" idx="1"/>
          </p:cNvCxnSpPr>
          <p:nvPr/>
        </p:nvCxnSpPr>
        <p:spPr>
          <a:xfrm>
            <a:off x="2057400" y="32766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18" idx="3"/>
            <a:endCxn id="5" idx="1"/>
          </p:cNvCxnSpPr>
          <p:nvPr/>
        </p:nvCxnSpPr>
        <p:spPr>
          <a:xfrm>
            <a:off x="2971800" y="3276600"/>
            <a:ext cx="914400"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18" idx="3"/>
            <a:endCxn id="6" idx="1"/>
          </p:cNvCxnSpPr>
          <p:nvPr/>
        </p:nvCxnSpPr>
        <p:spPr>
          <a:xfrm flipV="1">
            <a:off x="2971800" y="1752600"/>
            <a:ext cx="914400" cy="15240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Elbow Connector 94"/>
          <p:cNvCxnSpPr>
            <a:stCxn id="18" idx="3"/>
            <a:endCxn id="7" idx="1"/>
          </p:cNvCxnSpPr>
          <p:nvPr/>
        </p:nvCxnSpPr>
        <p:spPr>
          <a:xfrm>
            <a:off x="2971800" y="3276600"/>
            <a:ext cx="914400" cy="17526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5" name="Rounded Rectangle 104"/>
          <p:cNvSpPr/>
          <p:nvPr/>
        </p:nvSpPr>
        <p:spPr>
          <a:xfrm>
            <a:off x="7162800" y="37338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Rollback changes</a:t>
            </a:r>
            <a:endParaRPr lang="en-US" dirty="0">
              <a:solidFill>
                <a:schemeClr val="tx1"/>
              </a:solidFill>
            </a:endParaRPr>
          </a:p>
        </p:txBody>
      </p:sp>
      <p:sp>
        <p:nvSpPr>
          <p:cNvPr id="106" name="Diamond 105"/>
          <p:cNvSpPr/>
          <p:nvPr/>
        </p:nvSpPr>
        <p:spPr>
          <a:xfrm>
            <a:off x="6400800" y="3048000"/>
            <a:ext cx="457200" cy="4572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Elbow Connector 109"/>
          <p:cNvCxnSpPr>
            <a:stCxn id="6" idx="3"/>
            <a:endCxn id="106" idx="0"/>
          </p:cNvCxnSpPr>
          <p:nvPr/>
        </p:nvCxnSpPr>
        <p:spPr>
          <a:xfrm>
            <a:off x="5867400" y="1752600"/>
            <a:ext cx="762000" cy="129540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5" idx="3"/>
            <a:endCxn id="106" idx="1"/>
          </p:cNvCxnSpPr>
          <p:nvPr/>
        </p:nvCxnSpPr>
        <p:spPr>
          <a:xfrm>
            <a:off x="5867400" y="3276600"/>
            <a:ext cx="533400" cy="127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2" name="Elbow Connector 111"/>
          <p:cNvCxnSpPr>
            <a:stCxn id="106" idx="2"/>
            <a:endCxn id="7" idx="3"/>
          </p:cNvCxnSpPr>
          <p:nvPr/>
        </p:nvCxnSpPr>
        <p:spPr>
          <a:xfrm rot="5400000">
            <a:off x="5448300" y="3848100"/>
            <a:ext cx="1524000" cy="83820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0" name="Elbow Connector 119"/>
          <p:cNvCxnSpPr>
            <a:stCxn id="106" idx="3"/>
            <a:endCxn id="8" idx="2"/>
          </p:cNvCxnSpPr>
          <p:nvPr/>
        </p:nvCxnSpPr>
        <p:spPr>
          <a:xfrm flipV="1">
            <a:off x="6858000" y="2743200"/>
            <a:ext cx="1143000" cy="5334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06" idx="3"/>
            <a:endCxn id="105" idx="0"/>
          </p:cNvCxnSpPr>
          <p:nvPr/>
        </p:nvCxnSpPr>
        <p:spPr>
          <a:xfrm>
            <a:off x="6858000" y="3276600"/>
            <a:ext cx="1143000" cy="4572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Elbow Connector 2"/>
          <p:cNvCxnSpPr>
            <a:stCxn id="106" idx="3"/>
            <a:endCxn id="18" idx="0"/>
          </p:cNvCxnSpPr>
          <p:nvPr/>
        </p:nvCxnSpPr>
        <p:spPr>
          <a:xfrm flipH="1" flipV="1">
            <a:off x="2743200" y="3048000"/>
            <a:ext cx="4114800" cy="228600"/>
          </a:xfrm>
          <a:prstGeom prst="bentConnector4">
            <a:avLst>
              <a:gd name="adj1" fmla="val -5556"/>
              <a:gd name="adj2" fmla="val 1069267"/>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86670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TEMPORAL FUNCTIONS</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Temporal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The ability to ask questions about the state of the service at a given point in the past (or future). </a:t>
            </a:r>
            <a:endParaRPr lang="en-US" sz="3100" dirty="0"/>
          </a:p>
          <a:p>
            <a:pPr marL="0" indent="0">
              <a:buNone/>
            </a:pPr>
            <a:endParaRPr lang="en-US" dirty="0"/>
          </a:p>
        </p:txBody>
      </p:sp>
    </p:spTree>
    <p:extLst>
      <p:ext uri="{BB962C8B-B14F-4D97-AF65-F5344CB8AC3E}">
        <p14:creationId xmlns:p14="http://schemas.microsoft.com/office/powerpoint/2010/main" val="252231913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smtClean="0">
                <a:solidFill>
                  <a:srgbClr val="FF0000"/>
                </a:solidFill>
              </a:rPr>
              <a:t>SPECIALIZED FUNCTION</a:t>
            </a:r>
          </a:p>
        </p:txBody>
      </p:sp>
    </p:spTree>
    <p:extLst>
      <p:ext uri="{BB962C8B-B14F-4D97-AF65-F5344CB8AC3E}">
        <p14:creationId xmlns:p14="http://schemas.microsoft.com/office/powerpoint/2010/main" val="209999172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Specialized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Service </a:t>
            </a:r>
            <a:r>
              <a:rPr lang="en-US" sz="3100" dirty="0"/>
              <a:t>specific functions such </a:t>
            </a:r>
            <a:r>
              <a:rPr lang="en-US" sz="3100" dirty="0" smtClean="0"/>
              <a:t>as:</a:t>
            </a:r>
          </a:p>
          <a:p>
            <a:pPr lvl="1"/>
            <a:r>
              <a:rPr lang="en-US" dirty="0" smtClean="0"/>
              <a:t>the </a:t>
            </a:r>
            <a:r>
              <a:rPr lang="en-US" dirty="0"/>
              <a:t>association reasoning </a:t>
            </a:r>
            <a:r>
              <a:rPr lang="en-US" dirty="0" smtClean="0"/>
              <a:t>services </a:t>
            </a:r>
          </a:p>
          <a:p>
            <a:pPr lvl="1"/>
            <a:r>
              <a:rPr lang="en-US" dirty="0" smtClean="0"/>
              <a:t>the </a:t>
            </a:r>
            <a:r>
              <a:rPr lang="en-US" dirty="0"/>
              <a:t>map entry </a:t>
            </a:r>
            <a:r>
              <a:rPr lang="en-US" dirty="0" smtClean="0"/>
              <a:t>services</a:t>
            </a:r>
          </a:p>
          <a:p>
            <a:pPr lvl="1"/>
            <a:r>
              <a:rPr lang="en-US" dirty="0" smtClean="0"/>
              <a:t>the </a:t>
            </a:r>
            <a:r>
              <a:rPr lang="en-US" dirty="0"/>
              <a:t>resolved value set </a:t>
            </a:r>
            <a:r>
              <a:rPr lang="en-US" dirty="0" smtClean="0"/>
              <a:t>services</a:t>
            </a:r>
          </a:p>
          <a:p>
            <a:r>
              <a:rPr lang="en-US" sz="3100" dirty="0" smtClean="0"/>
              <a:t>Functions that don’t fall into the categories of other functions</a:t>
            </a:r>
          </a:p>
          <a:p>
            <a:pPr lvl="1"/>
            <a:endParaRPr lang="en-US" dirty="0"/>
          </a:p>
          <a:p>
            <a:pPr marL="0" indent="0">
              <a:buNone/>
            </a:pPr>
            <a:endParaRPr lang="en-US" dirty="0"/>
          </a:p>
        </p:txBody>
      </p:sp>
    </p:spTree>
    <p:extLst>
      <p:ext uri="{BB962C8B-B14F-4D97-AF65-F5344CB8AC3E}">
        <p14:creationId xmlns:p14="http://schemas.microsoft.com/office/powerpoint/2010/main" val="79624363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The Import, Export and Temporal functions are </a:t>
            </a:r>
            <a:r>
              <a:rPr lang="en-US" sz="3100" dirty="0" smtClean="0"/>
              <a:t>generic</a:t>
            </a:r>
          </a:p>
          <a:p>
            <a:r>
              <a:rPr lang="en-US" sz="3100" dirty="0"/>
              <a:t>T</a:t>
            </a:r>
            <a:r>
              <a:rPr lang="en-US" sz="3100" dirty="0" smtClean="0"/>
              <a:t>here </a:t>
            </a:r>
            <a:r>
              <a:rPr lang="en-US" sz="3100" dirty="0"/>
              <a:t>are no resource specific aspects to these services and, as such, they are defined once in the Core Service Elements </a:t>
            </a:r>
            <a:r>
              <a:rPr lang="en-US" sz="3100" dirty="0" smtClean="0"/>
              <a:t>module</a:t>
            </a:r>
          </a:p>
          <a:p>
            <a:r>
              <a:rPr lang="en-US" sz="3100" dirty="0" smtClean="0"/>
              <a:t>The </a:t>
            </a:r>
            <a:r>
              <a:rPr lang="en-US" sz="3100" dirty="0"/>
              <a:t>remaining components have different signatures depending on the structural domain to which they are </a:t>
            </a:r>
            <a:r>
              <a:rPr lang="en-US" sz="3100" dirty="0" smtClean="0"/>
              <a:t>applied</a:t>
            </a:r>
            <a:endParaRPr lang="en-US" sz="3100" dirty="0"/>
          </a:p>
          <a:p>
            <a:pPr marL="0" indent="0">
              <a:buNone/>
            </a:pPr>
            <a:endParaRPr lang="en-US" dirty="0"/>
          </a:p>
        </p:txBody>
      </p:sp>
    </p:spTree>
    <p:extLst>
      <p:ext uri="{BB962C8B-B14F-4D97-AF65-F5344CB8AC3E}">
        <p14:creationId xmlns:p14="http://schemas.microsoft.com/office/powerpoint/2010/main" val="346059919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and Functions Summary</a:t>
            </a:r>
            <a:endParaRPr lang="en-US" dirty="0"/>
          </a:p>
        </p:txBody>
      </p:sp>
      <p:sp>
        <p:nvSpPr>
          <p:cNvPr id="3" name="Content Placeholder 2"/>
          <p:cNvSpPr>
            <a:spLocks noGrp="1"/>
          </p:cNvSpPr>
          <p:nvPr>
            <p:ph idx="1"/>
          </p:nvPr>
        </p:nvSpPr>
        <p:spPr/>
        <p:txBody>
          <a:bodyPr/>
          <a:lstStyle/>
          <a:p>
            <a:pPr marL="0" indent="0">
              <a:buNone/>
            </a:pPr>
            <a:r>
              <a:rPr lang="en-US" sz="3100" dirty="0" smtClean="0"/>
              <a:t>At this point you should:</a:t>
            </a:r>
          </a:p>
          <a:p>
            <a:r>
              <a:rPr lang="en-US" sz="3100" dirty="0" smtClean="0"/>
              <a:t>Have enough information to determine what modules you should might want to implement or consume</a:t>
            </a:r>
          </a:p>
          <a:p>
            <a:r>
              <a:rPr lang="en-US" sz="3100" dirty="0" smtClean="0"/>
              <a:t>Have some idea what functions you would like to use to consume content</a:t>
            </a:r>
          </a:p>
          <a:p>
            <a:pPr marL="0" indent="0">
              <a:buNone/>
            </a:pPr>
            <a:r>
              <a:rPr lang="en-US" sz="3100" dirty="0" smtClean="0"/>
              <a:t>Next let’s examine how a project leader might coordinate such an implementation</a:t>
            </a:r>
            <a:endParaRPr lang="en-US" sz="3100" dirty="0"/>
          </a:p>
        </p:txBody>
      </p:sp>
    </p:spTree>
    <p:extLst>
      <p:ext uri="{BB962C8B-B14F-4D97-AF65-F5344CB8AC3E}">
        <p14:creationId xmlns:p14="http://schemas.microsoft.com/office/powerpoint/2010/main" val="339947656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sz="2800" dirty="0">
                <a:solidFill>
                  <a:srgbClr val="FF0000"/>
                </a:solidFill>
              </a:rPr>
              <a:t>Project and Resource Planning</a:t>
            </a:r>
            <a:endParaRPr lang="en-US" sz="2800" dirty="0"/>
          </a:p>
        </p:txBody>
      </p:sp>
      <p:sp>
        <p:nvSpPr>
          <p:cNvPr id="3" name="Content Placeholder 2"/>
          <p:cNvSpPr>
            <a:spLocks noGrp="1"/>
          </p:cNvSpPr>
          <p:nvPr>
            <p:ph idx="1"/>
          </p:nvPr>
        </p:nvSpPr>
        <p:spPr/>
        <p:txBody>
          <a:bodyPr/>
          <a:lstStyle/>
          <a:p>
            <a:pPr marL="0" indent="0">
              <a:buNone/>
            </a:pPr>
            <a:r>
              <a:rPr lang="en-US" sz="3100" dirty="0" smtClean="0"/>
              <a:t>Basic Implementations can be very simple:</a:t>
            </a:r>
          </a:p>
          <a:p>
            <a:pPr marL="0" indent="0">
              <a:buNone/>
            </a:pPr>
            <a:r>
              <a:rPr lang="en-US" sz="3100" dirty="0" smtClean="0"/>
              <a:t>Content and Service:</a:t>
            </a:r>
            <a:endParaRPr lang="en-US" sz="3100" dirty="0"/>
          </a:p>
          <a:p>
            <a:r>
              <a:rPr lang="en-US" sz="3100" dirty="0" smtClean="0"/>
              <a:t>Content can be created in an XML editor</a:t>
            </a:r>
          </a:p>
          <a:p>
            <a:r>
              <a:rPr lang="en-US" sz="3100" dirty="0" smtClean="0"/>
              <a:t>Loaded as a page in web server or XML based database and it automatically becomes CTS2 compliant content available to users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03813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p>
        </p:txBody>
      </p:sp>
      <p:sp>
        <p:nvSpPr>
          <p:cNvPr id="3" name="Content Placeholder 2"/>
          <p:cNvSpPr>
            <a:spLocks noGrp="1"/>
          </p:cNvSpPr>
          <p:nvPr>
            <p:ph idx="1"/>
          </p:nvPr>
        </p:nvSpPr>
        <p:spPr>
          <a:xfrm>
            <a:off x="609600" y="1600200"/>
            <a:ext cx="7826375" cy="4800600"/>
          </a:xfrm>
        </p:spPr>
        <p:txBody>
          <a:bodyPr/>
          <a:lstStyle/>
          <a:p>
            <a:pPr marL="0" indent="0">
              <a:buNone/>
            </a:pPr>
            <a:r>
              <a:rPr lang="en-US" sz="2800" dirty="0" smtClean="0"/>
              <a:t>A </a:t>
            </a:r>
            <a:r>
              <a:rPr lang="en-US" sz="2800" dirty="0"/>
              <a:t>generic “term” that covers a broad spectrum: </a:t>
            </a:r>
          </a:p>
          <a:p>
            <a:r>
              <a:rPr lang="en-US" sz="2800" dirty="0" smtClean="0"/>
              <a:t>Code </a:t>
            </a:r>
            <a:r>
              <a:rPr lang="en-US" sz="2800" dirty="0"/>
              <a:t>/ Value pairs – Country codes, airline codes, fare codes, ... </a:t>
            </a:r>
          </a:p>
          <a:p>
            <a:r>
              <a:rPr lang="en-US" sz="2800" dirty="0" smtClean="0"/>
              <a:t>Controlled </a:t>
            </a:r>
            <a:r>
              <a:rPr lang="en-US" sz="2800" dirty="0"/>
              <a:t>vocabularies – when United Airlines uses “confirmed reservation”, they mean “...” </a:t>
            </a:r>
          </a:p>
          <a:p>
            <a:r>
              <a:rPr lang="en-US" sz="2800" dirty="0" smtClean="0"/>
              <a:t>Thesauri </a:t>
            </a:r>
            <a:r>
              <a:rPr lang="en-US" sz="2800" dirty="0"/>
              <a:t>– if you’re are looking for information on the Tiger Swallowtail, you might also look at books with butterfly pictures, books about </a:t>
            </a:r>
            <a:r>
              <a:rPr lang="en-US" sz="2800"/>
              <a:t>insect </a:t>
            </a:r>
            <a:r>
              <a:rPr lang="en-US" sz="2800" smtClean="0"/>
              <a:t>migration</a:t>
            </a:r>
            <a:endParaRPr lang="en-US" sz="2800" dirty="0"/>
          </a:p>
          <a:p>
            <a:endParaRPr lang="en-US" dirty="0"/>
          </a:p>
        </p:txBody>
      </p:sp>
    </p:spTree>
    <p:extLst>
      <p:ext uri="{BB962C8B-B14F-4D97-AF65-F5344CB8AC3E}">
        <p14:creationId xmlns:p14="http://schemas.microsoft.com/office/powerpoint/2010/main" val="52559194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sz="2800" dirty="0">
                <a:solidFill>
                  <a:srgbClr val="FF0000"/>
                </a:solidFill>
              </a:rPr>
              <a:t>Project and Resource Planning</a:t>
            </a:r>
            <a:endParaRPr lang="en-US" sz="2800" dirty="0"/>
          </a:p>
        </p:txBody>
      </p:sp>
      <p:sp>
        <p:nvSpPr>
          <p:cNvPr id="3" name="Content Placeholder 2"/>
          <p:cNvSpPr>
            <a:spLocks noGrp="1"/>
          </p:cNvSpPr>
          <p:nvPr>
            <p:ph idx="1"/>
          </p:nvPr>
        </p:nvSpPr>
        <p:spPr/>
        <p:txBody>
          <a:bodyPr/>
          <a:lstStyle/>
          <a:p>
            <a:pPr marL="0" indent="0">
              <a:buNone/>
            </a:pPr>
            <a:r>
              <a:rPr lang="en-US" sz="3100" dirty="0" smtClean="0"/>
              <a:t>Content Consumption:</a:t>
            </a:r>
          </a:p>
          <a:p>
            <a:pPr marL="0" indent="0">
              <a:buNone/>
            </a:pPr>
            <a:r>
              <a:rPr lang="en-US" sz="3100" dirty="0" smtClean="0"/>
              <a:t>Python</a:t>
            </a:r>
          </a:p>
          <a:p>
            <a:pPr marL="0" indent="0">
              <a:buNone/>
            </a:pPr>
            <a:r>
              <a:rPr lang="en-US" sz="2000" i="1" dirty="0">
                <a:solidFill>
                  <a:srgbClr val="008000"/>
                </a:solidFill>
                <a:latin typeface="Times"/>
                <a:cs typeface="Times"/>
              </a:rPr>
              <a:t>conn = Connection("http://</a:t>
            </a:r>
            <a:r>
              <a:rPr lang="en-US" sz="2000" i="1" dirty="0" err="1">
                <a:solidFill>
                  <a:srgbClr val="008000"/>
                </a:solidFill>
                <a:latin typeface="Times"/>
                <a:cs typeface="Times"/>
              </a:rPr>
              <a:t>informatics.mayo.edu</a:t>
            </a:r>
            <a:r>
              <a:rPr lang="en-US" sz="2000" i="1" dirty="0">
                <a:solidFill>
                  <a:srgbClr val="008000"/>
                </a:solidFill>
                <a:latin typeface="Times"/>
                <a:cs typeface="Times"/>
              </a:rPr>
              <a:t>/cts2/rest")</a:t>
            </a:r>
          </a:p>
          <a:p>
            <a:pPr marL="0" indent="0">
              <a:buNone/>
            </a:pPr>
            <a:r>
              <a:rPr lang="en-US" sz="2000" i="1" dirty="0">
                <a:solidFill>
                  <a:srgbClr val="008000"/>
                </a:solidFill>
                <a:latin typeface="Times"/>
                <a:cs typeface="Times"/>
              </a:rPr>
              <a:t>print </a:t>
            </a:r>
            <a:r>
              <a:rPr lang="en-US" sz="2000" i="1" dirty="0" err="1">
                <a:solidFill>
                  <a:srgbClr val="008000"/>
                </a:solidFill>
                <a:latin typeface="Times"/>
                <a:cs typeface="Times"/>
              </a:rPr>
              <a:t>conn.request_get</a:t>
            </a:r>
            <a:r>
              <a:rPr lang="en-US" sz="2000" i="1" dirty="0">
                <a:solidFill>
                  <a:srgbClr val="008000"/>
                </a:solidFill>
                <a:latin typeface="Times"/>
                <a:cs typeface="Times"/>
              </a:rPr>
              <a:t>("/</a:t>
            </a:r>
            <a:r>
              <a:rPr lang="en-US" sz="2000" i="1" dirty="0" err="1">
                <a:solidFill>
                  <a:srgbClr val="008000"/>
                </a:solidFill>
                <a:latin typeface="Times"/>
                <a:cs typeface="Times"/>
              </a:rPr>
              <a:t>valuesets?matchvalue</a:t>
            </a:r>
            <a:r>
              <a:rPr lang="en-US" sz="2000" i="1" dirty="0">
                <a:solidFill>
                  <a:srgbClr val="008000"/>
                </a:solidFill>
                <a:latin typeface="Times"/>
                <a:cs typeface="Times"/>
              </a:rPr>
              <a:t>='Sequence'")['body'</a:t>
            </a:r>
            <a:r>
              <a:rPr lang="en-US" sz="2000" i="1" dirty="0" smtClean="0">
                <a:solidFill>
                  <a:srgbClr val="008000"/>
                </a:solidFill>
                <a:latin typeface="Times"/>
                <a:cs typeface="Times"/>
              </a:rPr>
              <a:t>]</a:t>
            </a:r>
          </a:p>
          <a:p>
            <a:pPr marL="0" indent="0">
              <a:buNone/>
            </a:pPr>
            <a:r>
              <a:rPr lang="en-US" sz="3100" dirty="0" smtClean="0"/>
              <a:t>Command Line Linux</a:t>
            </a:r>
          </a:p>
          <a:p>
            <a:pPr marL="0" indent="0">
              <a:buNone/>
            </a:pPr>
            <a:r>
              <a:rPr lang="en-US" sz="2000" i="1" dirty="0">
                <a:solidFill>
                  <a:srgbClr val="008000"/>
                </a:solidFill>
                <a:latin typeface="Times"/>
                <a:cs typeface="Times"/>
              </a:rPr>
              <a:t>curl </a:t>
            </a:r>
            <a:r>
              <a:rPr lang="en-US" sz="2000" i="1" dirty="0">
                <a:solidFill>
                  <a:srgbClr val="008000"/>
                </a:solidFill>
                <a:latin typeface="Times"/>
                <a:cs typeface="Times"/>
                <a:hlinkClick r:id="rId2"/>
              </a:rPr>
              <a:t>http://informatics.mayo.edu/cts2/rest/valuesets</a:t>
            </a:r>
            <a:r>
              <a:rPr lang="en-US" sz="2000" i="1" dirty="0">
                <a:solidFill>
                  <a:srgbClr val="008000"/>
                </a:solidFill>
                <a:latin typeface="Times"/>
                <a:cs typeface="Times"/>
              </a:rPr>
              <a:t> &gt; </a:t>
            </a:r>
            <a:r>
              <a:rPr lang="en-US" sz="2000" i="1" dirty="0" err="1">
                <a:solidFill>
                  <a:srgbClr val="008000"/>
                </a:solidFill>
                <a:latin typeface="Times"/>
                <a:cs typeface="Times"/>
              </a:rPr>
              <a:t>valuesets.xml</a:t>
            </a:r>
            <a:endParaRPr lang="en-US" sz="2000" i="1" dirty="0">
              <a:solidFill>
                <a:srgbClr val="008000"/>
              </a:solidFill>
              <a:latin typeface="Times"/>
              <a:cs typeface="Times"/>
            </a:endParaRPr>
          </a:p>
          <a:p>
            <a:pPr marL="0" indent="0">
              <a:buNone/>
            </a:pPr>
            <a:endParaRPr lang="en-US" dirty="0"/>
          </a:p>
          <a:p>
            <a:pPr marL="0" indent="0">
              <a:buNone/>
            </a:pPr>
            <a:r>
              <a:rPr lang="en-US" sz="3100" dirty="0" smtClean="0">
                <a:cs typeface="Times"/>
              </a:rPr>
              <a:t>This can be very easy.</a:t>
            </a:r>
            <a:endParaRPr lang="en-US" sz="3100" dirty="0">
              <a:cs typeface="Times"/>
            </a:endParaRPr>
          </a:p>
          <a:p>
            <a:pPr marL="0" indent="0">
              <a:buNone/>
            </a:pPr>
            <a:endParaRPr lang="en-US" sz="2000" i="1" dirty="0">
              <a:solidFill>
                <a:srgbClr val="008000"/>
              </a:solidFill>
              <a:latin typeface="Times"/>
              <a:cs typeface="Times"/>
            </a:endParaRPr>
          </a:p>
        </p:txBody>
      </p:sp>
    </p:spTree>
    <p:extLst>
      <p:ext uri="{BB962C8B-B14F-4D97-AF65-F5344CB8AC3E}">
        <p14:creationId xmlns:p14="http://schemas.microsoft.com/office/powerpoint/2010/main" val="172755984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High level decisions need to be made about:</a:t>
            </a:r>
          </a:p>
          <a:p>
            <a:r>
              <a:rPr lang="en-US" sz="3100" dirty="0" smtClean="0"/>
              <a:t>Whether you want to create a service</a:t>
            </a:r>
          </a:p>
          <a:p>
            <a:r>
              <a:rPr lang="en-US" sz="3100" dirty="0" smtClean="0"/>
              <a:t>Consume services </a:t>
            </a:r>
          </a:p>
          <a:p>
            <a:r>
              <a:rPr lang="en-US" sz="3100" dirty="0" smtClean="0"/>
              <a:t>Or both</a:t>
            </a:r>
            <a:endParaRPr lang="en-US" sz="3100" dirty="0"/>
          </a:p>
        </p:txBody>
      </p:sp>
    </p:spTree>
    <p:extLst>
      <p:ext uri="{BB962C8B-B14F-4D97-AF65-F5344CB8AC3E}">
        <p14:creationId xmlns:p14="http://schemas.microsoft.com/office/powerpoint/2010/main" val="10749825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High level decisions continued:</a:t>
            </a:r>
          </a:p>
          <a:p>
            <a:r>
              <a:rPr lang="en-US" sz="3100" dirty="0" smtClean="0"/>
              <a:t>If creating a service:</a:t>
            </a:r>
          </a:p>
          <a:p>
            <a:pPr lvl="1"/>
            <a:r>
              <a:rPr lang="en-US" dirty="0" smtClean="0"/>
              <a:t>Which modules do you want to implement</a:t>
            </a:r>
          </a:p>
          <a:p>
            <a:pPr lvl="1"/>
            <a:r>
              <a:rPr lang="en-US" dirty="0" smtClean="0"/>
              <a:t>Which module functions do you want to implement.</a:t>
            </a:r>
          </a:p>
          <a:p>
            <a:pPr marL="0" indent="0">
              <a:buNone/>
            </a:pPr>
            <a:endParaRPr lang="en-US" dirty="0"/>
          </a:p>
        </p:txBody>
      </p:sp>
    </p:spTree>
    <p:extLst>
      <p:ext uri="{BB962C8B-B14F-4D97-AF65-F5344CB8AC3E}">
        <p14:creationId xmlns:p14="http://schemas.microsoft.com/office/powerpoint/2010/main" val="415463114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creation requires:</a:t>
            </a:r>
          </a:p>
          <a:p>
            <a:r>
              <a:rPr lang="en-US" sz="3100" dirty="0"/>
              <a:t>O</a:t>
            </a:r>
            <a:r>
              <a:rPr lang="en-US" sz="3100" dirty="0" smtClean="0"/>
              <a:t>ntology and CTS2 expertise to create a map from source to CTS2 model elements</a:t>
            </a:r>
          </a:p>
          <a:p>
            <a:r>
              <a:rPr lang="en-US" sz="3100" dirty="0" smtClean="0"/>
              <a:t>Development staff with experience in Spring, REST and Java</a:t>
            </a:r>
          </a:p>
          <a:p>
            <a:r>
              <a:rPr lang="en-US" sz="3100" dirty="0" smtClean="0"/>
              <a:t>Server and system administration resources</a:t>
            </a:r>
          </a:p>
          <a:p>
            <a:pPr marL="0" indent="0">
              <a:buNone/>
            </a:pPr>
            <a:endParaRPr lang="en-US" sz="3100" dirty="0"/>
          </a:p>
        </p:txBody>
      </p:sp>
    </p:spTree>
    <p:extLst>
      <p:ext uri="{BB962C8B-B14F-4D97-AF65-F5344CB8AC3E}">
        <p14:creationId xmlns:p14="http://schemas.microsoft.com/office/powerpoint/2010/main" val="193426737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consumption:</a:t>
            </a:r>
          </a:p>
          <a:p>
            <a:r>
              <a:rPr lang="en-US" sz="3100" dirty="0"/>
              <a:t>Identify relevant terminology sources</a:t>
            </a:r>
            <a:endParaRPr lang="en-US" sz="3100" dirty="0" smtClean="0"/>
          </a:p>
          <a:p>
            <a:r>
              <a:rPr lang="en-US" sz="3100" dirty="0" smtClean="0"/>
              <a:t>Establish the range of services implemented at each service</a:t>
            </a:r>
          </a:p>
          <a:p>
            <a:r>
              <a:rPr lang="en-US" sz="3100" dirty="0" smtClean="0"/>
              <a:t>Satisfy licensing and authentication issues for any restricted sources</a:t>
            </a:r>
            <a:endParaRPr lang="en-US" sz="3100" dirty="0"/>
          </a:p>
        </p:txBody>
      </p:sp>
    </p:spTree>
    <p:extLst>
      <p:ext uri="{BB962C8B-B14F-4D97-AF65-F5344CB8AC3E}">
        <p14:creationId xmlns:p14="http://schemas.microsoft.com/office/powerpoint/2010/main" val="165118122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consumption requires:</a:t>
            </a:r>
          </a:p>
          <a:p>
            <a:r>
              <a:rPr lang="en-US" sz="3100" dirty="0" smtClean="0"/>
              <a:t>Development staff with experience in REST, SOAP (limited), JSON or XML</a:t>
            </a:r>
            <a:endParaRPr lang="en-US" sz="3100" dirty="0"/>
          </a:p>
          <a:p>
            <a:r>
              <a:rPr lang="en-US" sz="3100" dirty="0" smtClean="0"/>
              <a:t>Implementation of some kind of http or https connection and parsers for JSON, XML or SOAP messaging</a:t>
            </a:r>
            <a:endParaRPr lang="en-US" sz="3100" dirty="0"/>
          </a:p>
        </p:txBody>
      </p:sp>
    </p:spTree>
    <p:extLst>
      <p:ext uri="{BB962C8B-B14F-4D97-AF65-F5344CB8AC3E}">
        <p14:creationId xmlns:p14="http://schemas.microsoft.com/office/powerpoint/2010/main" val="51636369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consumption:</a:t>
            </a:r>
          </a:p>
          <a:p>
            <a:r>
              <a:rPr lang="en-US" sz="3100" dirty="0" smtClean="0"/>
              <a:t>Development opportunities:</a:t>
            </a:r>
          </a:p>
          <a:p>
            <a:pPr lvl="1"/>
            <a:r>
              <a:rPr lang="en-US" dirty="0" smtClean="0"/>
              <a:t>Examples available for JavaScript, Java, </a:t>
            </a:r>
            <a:r>
              <a:rPr lang="en-US" dirty="0" err="1" smtClean="0"/>
              <a:t>Scala</a:t>
            </a:r>
            <a:r>
              <a:rPr lang="en-US" dirty="0" smtClean="0"/>
              <a:t>, and Python</a:t>
            </a:r>
          </a:p>
          <a:p>
            <a:r>
              <a:rPr lang="en-US" sz="3100" dirty="0" smtClean="0"/>
              <a:t>Platform and implementation strategies:</a:t>
            </a:r>
          </a:p>
          <a:p>
            <a:pPr lvl="1"/>
            <a:r>
              <a:rPr lang="en-US" dirty="0" smtClean="0"/>
              <a:t>Scope of the implementation</a:t>
            </a:r>
          </a:p>
          <a:p>
            <a:pPr lvl="1"/>
            <a:r>
              <a:rPr lang="en-US" dirty="0" smtClean="0"/>
              <a:t>Capability of the platform to connect to REST service</a:t>
            </a:r>
          </a:p>
          <a:p>
            <a:pPr lvl="1"/>
            <a:r>
              <a:rPr lang="en-US" dirty="0" smtClean="0"/>
              <a:t>Consume XML, SOAP, JSON</a:t>
            </a:r>
          </a:p>
          <a:p>
            <a:pPr marL="0" indent="0">
              <a:buNone/>
            </a:pPr>
            <a:endParaRPr lang="en-US" dirty="0"/>
          </a:p>
        </p:txBody>
      </p:sp>
    </p:spTree>
    <p:extLst>
      <p:ext uri="{BB962C8B-B14F-4D97-AF65-F5344CB8AC3E}">
        <p14:creationId xmlns:p14="http://schemas.microsoft.com/office/powerpoint/2010/main" val="401533349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sz="2800" dirty="0">
                <a:solidFill>
                  <a:srgbClr val="FF0000"/>
                </a:solidFill>
              </a:rPr>
              <a:t>Project and Resource Planning</a:t>
            </a:r>
            <a:endParaRPr lang="en-US" sz="2800" dirty="0"/>
          </a:p>
        </p:txBody>
      </p:sp>
      <p:sp>
        <p:nvSpPr>
          <p:cNvPr id="3" name="Content Placeholder 2"/>
          <p:cNvSpPr>
            <a:spLocks noGrp="1"/>
          </p:cNvSpPr>
          <p:nvPr>
            <p:ph idx="1"/>
          </p:nvPr>
        </p:nvSpPr>
        <p:spPr/>
        <p:txBody>
          <a:bodyPr/>
          <a:lstStyle/>
          <a:p>
            <a:pPr marL="0" indent="0">
              <a:buNone/>
            </a:pPr>
            <a:r>
              <a:rPr lang="en-US" sz="3100" dirty="0" smtClean="0"/>
              <a:t>At this point you should be able to:</a:t>
            </a:r>
          </a:p>
          <a:p>
            <a:r>
              <a:rPr lang="en-US" sz="3100" dirty="0" smtClean="0"/>
              <a:t>Make a decision as to whether you want to provide a service or a client</a:t>
            </a:r>
          </a:p>
          <a:p>
            <a:r>
              <a:rPr lang="en-US" sz="3100" dirty="0" smtClean="0"/>
              <a:t>Understand what resources are required</a:t>
            </a:r>
          </a:p>
          <a:p>
            <a:r>
              <a:rPr lang="en-US" sz="3100" dirty="0" smtClean="0"/>
              <a:t>Have a sense of which modules and which module functions you want to implement</a:t>
            </a:r>
          </a:p>
        </p:txBody>
      </p:sp>
    </p:spTree>
    <p:extLst>
      <p:ext uri="{BB962C8B-B14F-4D97-AF65-F5344CB8AC3E}">
        <p14:creationId xmlns:p14="http://schemas.microsoft.com/office/powerpoint/2010/main" val="97721067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Summary</a:t>
            </a:r>
            <a:endParaRPr lang="en-US" dirty="0"/>
          </a:p>
        </p:txBody>
      </p:sp>
      <p:sp>
        <p:nvSpPr>
          <p:cNvPr id="3" name="Content Placeholder 2"/>
          <p:cNvSpPr>
            <a:spLocks noGrp="1"/>
          </p:cNvSpPr>
          <p:nvPr>
            <p:ph idx="1"/>
          </p:nvPr>
        </p:nvSpPr>
        <p:spPr/>
        <p:txBody>
          <a:bodyPr/>
          <a:lstStyle/>
          <a:p>
            <a:r>
              <a:rPr lang="en-US" dirty="0" smtClean="0"/>
              <a:t>We’ve had an introduction to the purpose and scope of CTS2</a:t>
            </a:r>
          </a:p>
          <a:p>
            <a:r>
              <a:rPr lang="en-US" dirty="0" smtClean="0"/>
              <a:t>Described its history and provenance</a:t>
            </a:r>
          </a:p>
          <a:p>
            <a:r>
              <a:rPr lang="en-US" dirty="0" smtClean="0"/>
              <a:t>Discussed its technical representations as both Platform Independent Model and Platform Specific Model</a:t>
            </a:r>
          </a:p>
          <a:p>
            <a:r>
              <a:rPr lang="en-US" dirty="0" smtClean="0"/>
              <a:t>Given an overview of all specification modules and their functions</a:t>
            </a:r>
          </a:p>
          <a:p>
            <a:r>
              <a:rPr lang="en-US" dirty="0" smtClean="0"/>
              <a:t>We’ll now proceed to discuss and demonstrate current CTS2 Implementations</a:t>
            </a:r>
          </a:p>
        </p:txBody>
      </p:sp>
    </p:spTree>
    <p:extLst>
      <p:ext uri="{BB962C8B-B14F-4D97-AF65-F5344CB8AC3E}">
        <p14:creationId xmlns:p14="http://schemas.microsoft.com/office/powerpoint/2010/main" val="151785647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7772400" cy="1362075"/>
          </a:xfrm>
        </p:spPr>
        <p:txBody>
          <a:bodyPr/>
          <a:lstStyle/>
          <a:p>
            <a:r>
              <a:rPr lang="en-US" dirty="0" smtClean="0"/>
              <a:t>CTS2 Development Framework and Implementations</a:t>
            </a:r>
            <a:endParaRPr lang="en-US" dirty="0"/>
          </a:p>
        </p:txBody>
      </p:sp>
      <p:sp>
        <p:nvSpPr>
          <p:cNvPr id="3" name="Text Placeholder 2"/>
          <p:cNvSpPr>
            <a:spLocks noGrp="1"/>
          </p:cNvSpPr>
          <p:nvPr>
            <p:ph type="body" idx="1"/>
          </p:nvPr>
        </p:nvSpPr>
        <p:spPr>
          <a:xfrm>
            <a:off x="609600" y="3048000"/>
            <a:ext cx="7848600" cy="1500187"/>
          </a:xfrm>
        </p:spPr>
        <p:txBody>
          <a:bodyPr/>
          <a:lstStyle/>
          <a:p>
            <a:r>
              <a:rPr lang="en-US" sz="2800" dirty="0" smtClean="0"/>
              <a:t>Cory Endle</a:t>
            </a:r>
            <a:endParaRPr lang="en-US" sz="2800" dirty="0"/>
          </a:p>
        </p:txBody>
      </p:sp>
    </p:spTree>
    <p:extLst>
      <p:ext uri="{BB962C8B-B14F-4D97-AF65-F5344CB8AC3E}">
        <p14:creationId xmlns:p14="http://schemas.microsoft.com/office/powerpoint/2010/main" val="33063804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(continued) </a:t>
            </a:r>
          </a:p>
        </p:txBody>
      </p:sp>
      <p:sp>
        <p:nvSpPr>
          <p:cNvPr id="3" name="Content Placeholder 2"/>
          <p:cNvSpPr>
            <a:spLocks noGrp="1"/>
          </p:cNvSpPr>
          <p:nvPr>
            <p:ph idx="1"/>
          </p:nvPr>
        </p:nvSpPr>
        <p:spPr/>
        <p:txBody>
          <a:bodyPr/>
          <a:lstStyle/>
          <a:p>
            <a:r>
              <a:rPr lang="en-US" dirty="0" smtClean="0"/>
              <a:t>Classifications </a:t>
            </a:r>
            <a:r>
              <a:rPr lang="en-US" dirty="0"/>
              <a:t>– “buckets” for various statistical and information gathering purposes. Example: ICD-9-CM – 250.01 “Diabetes Mellitus with complication, type 1, not stated as uncontrolled” </a:t>
            </a:r>
          </a:p>
          <a:p>
            <a:r>
              <a:rPr lang="en-US" dirty="0" smtClean="0"/>
              <a:t>Formal </a:t>
            </a:r>
            <a:r>
              <a:rPr lang="en-US" dirty="0"/>
              <a:t>Logic Systems – Web Ontology Language (OWL), OBO, Common Logic, .... Classes, individuals relationships. SNOMED-CT, Gene Ontology, FMA, CYC, SUMO, ... </a:t>
            </a:r>
          </a:p>
          <a:p>
            <a:endParaRPr lang="en-US" dirty="0"/>
          </a:p>
        </p:txBody>
      </p:sp>
    </p:spTree>
    <p:extLst>
      <p:ext uri="{BB962C8B-B14F-4D97-AF65-F5344CB8AC3E}">
        <p14:creationId xmlns:p14="http://schemas.microsoft.com/office/powerpoint/2010/main" val="255043416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sz="3100" dirty="0" smtClean="0"/>
              <a:t>CTS2 Development Framework Overview</a:t>
            </a:r>
          </a:p>
          <a:p>
            <a:r>
              <a:rPr lang="en-US" sz="3100" dirty="0" smtClean="0"/>
              <a:t>CTS2 Development Framework </a:t>
            </a:r>
            <a:r>
              <a:rPr lang="en-US" sz="3100" dirty="0"/>
              <a:t>Implementations</a:t>
            </a:r>
          </a:p>
          <a:p>
            <a:pPr lvl="1"/>
            <a:r>
              <a:rPr lang="en-US" dirty="0"/>
              <a:t>eXist </a:t>
            </a:r>
            <a:r>
              <a:rPr lang="en-US" dirty="0" smtClean="0"/>
              <a:t>DB</a:t>
            </a:r>
          </a:p>
          <a:p>
            <a:pPr lvl="1"/>
            <a:r>
              <a:rPr lang="en-US" dirty="0"/>
              <a:t>MU Quality Measure Value Set </a:t>
            </a:r>
            <a:r>
              <a:rPr lang="en-US" dirty="0" smtClean="0"/>
              <a:t>Service</a:t>
            </a:r>
            <a:endParaRPr lang="en-US" dirty="0"/>
          </a:p>
          <a:p>
            <a:pPr lvl="1"/>
            <a:r>
              <a:rPr lang="en-US" dirty="0"/>
              <a:t>NCBO BioPortal REST</a:t>
            </a:r>
          </a:p>
          <a:p>
            <a:pPr lvl="1"/>
            <a:r>
              <a:rPr lang="en-US" dirty="0"/>
              <a:t>NCBO BioPortal </a:t>
            </a:r>
            <a:r>
              <a:rPr lang="en-US" dirty="0" smtClean="0"/>
              <a:t>RDF</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130</a:t>
            </a:fld>
            <a:endParaRPr lang="en-US"/>
          </a:p>
        </p:txBody>
      </p:sp>
    </p:spTree>
    <p:extLst>
      <p:ext uri="{BB962C8B-B14F-4D97-AF65-F5344CB8AC3E}">
        <p14:creationId xmlns:p14="http://schemas.microsoft.com/office/powerpoint/2010/main" val="91307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r>
              <a:rPr lang="en-US" dirty="0" smtClean="0"/>
              <a:t>continued)</a:t>
            </a:r>
            <a:endParaRPr lang="en-US" dirty="0"/>
          </a:p>
        </p:txBody>
      </p:sp>
      <p:sp>
        <p:nvSpPr>
          <p:cNvPr id="3" name="Content Placeholder 2"/>
          <p:cNvSpPr>
            <a:spLocks noGrp="1"/>
          </p:cNvSpPr>
          <p:nvPr>
            <p:ph idx="1"/>
          </p:nvPr>
        </p:nvSpPr>
        <p:spPr/>
        <p:txBody>
          <a:bodyPr/>
          <a:lstStyle/>
          <a:p>
            <a:r>
              <a:rPr lang="en-US" sz="3100" dirty="0"/>
              <a:t>CTS2 Implementation (not </a:t>
            </a:r>
            <a:r>
              <a:rPr lang="en-US" sz="3100" dirty="0" smtClean="0"/>
              <a:t>created with the Development Framework)</a:t>
            </a:r>
            <a:endParaRPr lang="en-US" sz="3100" dirty="0"/>
          </a:p>
          <a:p>
            <a:pPr lvl="1"/>
            <a:r>
              <a:rPr lang="en-US" dirty="0"/>
              <a:t>SNOMED CT RF2 (py4cts2) </a:t>
            </a:r>
          </a:p>
          <a:p>
            <a:r>
              <a:rPr lang="en-US" sz="3100" dirty="0" smtClean="0"/>
              <a:t>GUI Implementations</a:t>
            </a:r>
            <a:endParaRPr lang="en-US" sz="3100" dirty="0"/>
          </a:p>
          <a:p>
            <a:pPr lvl="1"/>
            <a:r>
              <a:rPr lang="en-US" dirty="0"/>
              <a:t>CTS2 </a:t>
            </a:r>
            <a:r>
              <a:rPr lang="en-US" dirty="0" smtClean="0"/>
              <a:t>Value Set Viewer </a:t>
            </a:r>
            <a:r>
              <a:rPr lang="en-US" dirty="0"/>
              <a:t> </a:t>
            </a:r>
            <a:endParaRPr lang="en-US" dirty="0" smtClean="0"/>
          </a:p>
          <a:p>
            <a:pPr lvl="1"/>
            <a:r>
              <a:rPr lang="en-US" dirty="0"/>
              <a:t>High-Throughput Phenotyping (HTP</a:t>
            </a:r>
            <a:r>
              <a:rPr lang="en-US" dirty="0" smtClean="0"/>
              <a:t>)</a:t>
            </a:r>
          </a:p>
          <a:p>
            <a:pPr lvl="1"/>
            <a:r>
              <a:rPr lang="en-US" dirty="0" smtClean="0"/>
              <a:t>CTS2 Maintenance Editor</a:t>
            </a:r>
          </a:p>
          <a:p>
            <a:r>
              <a:rPr lang="en-US" sz="3100" dirty="0" smtClean="0"/>
              <a:t>UI Widgets</a:t>
            </a:r>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131</a:t>
            </a:fld>
            <a:endParaRPr lang="en-US"/>
          </a:p>
        </p:txBody>
      </p:sp>
    </p:spTree>
    <p:extLst>
      <p:ext uri="{BB962C8B-B14F-4D97-AF65-F5344CB8AC3E}">
        <p14:creationId xmlns:p14="http://schemas.microsoft.com/office/powerpoint/2010/main" val="12795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14600"/>
            <a:ext cx="7772400" cy="1362075"/>
          </a:xfrm>
        </p:spPr>
        <p:txBody>
          <a:bodyPr/>
          <a:lstStyle/>
          <a:p>
            <a:r>
              <a:rPr lang="en-US" dirty="0"/>
              <a:t>CTS2 </a:t>
            </a:r>
            <a:r>
              <a:rPr lang="en-US" dirty="0" smtClean="0"/>
              <a:t>Development Framework Overview</a:t>
            </a:r>
            <a:br>
              <a:rPr lang="en-US" dirty="0" smtClean="0"/>
            </a:br>
            <a:endParaRPr lang="en-US" dirty="0"/>
          </a:p>
        </p:txBody>
      </p:sp>
    </p:spTree>
    <p:extLst>
      <p:ext uri="{BB962C8B-B14F-4D97-AF65-F5344CB8AC3E}">
        <p14:creationId xmlns:p14="http://schemas.microsoft.com/office/powerpoint/2010/main" val="289633626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CTS2 </a:t>
            </a:r>
            <a:r>
              <a:rPr lang="en-US" dirty="0" smtClean="0"/>
              <a:t>Development Framework Overview</a:t>
            </a:r>
            <a:endParaRPr lang="en-US" dirty="0"/>
          </a:p>
        </p:txBody>
      </p:sp>
      <p:sp>
        <p:nvSpPr>
          <p:cNvPr id="3" name="Content Placeholder 2"/>
          <p:cNvSpPr>
            <a:spLocks noGrp="1"/>
          </p:cNvSpPr>
          <p:nvPr>
            <p:ph idx="1"/>
          </p:nvPr>
        </p:nvSpPr>
        <p:spPr/>
        <p:txBody>
          <a:bodyPr/>
          <a:lstStyle/>
          <a:p>
            <a:r>
              <a:rPr lang="en-US" sz="3100" dirty="0"/>
              <a:t>A framework </a:t>
            </a:r>
            <a:r>
              <a:rPr lang="en-US" sz="3100" dirty="0" smtClean="0"/>
              <a:t>for </a:t>
            </a:r>
            <a:r>
              <a:rPr lang="en-US" sz="3100" dirty="0"/>
              <a:t>rapidly creating CTS2 compliant </a:t>
            </a:r>
            <a:r>
              <a:rPr lang="en-US" sz="3100" dirty="0" smtClean="0"/>
              <a:t>applications</a:t>
            </a:r>
            <a:endParaRPr lang="en-US" sz="3100" dirty="0"/>
          </a:p>
          <a:p>
            <a:r>
              <a:rPr lang="en-US" sz="3100" dirty="0"/>
              <a:t>Allows users </a:t>
            </a:r>
            <a:r>
              <a:rPr lang="en-US" sz="3100" dirty="0" smtClean="0"/>
              <a:t>to: </a:t>
            </a:r>
          </a:p>
          <a:p>
            <a:pPr lvl="1"/>
            <a:r>
              <a:rPr lang="en-US" dirty="0" smtClean="0"/>
              <a:t>Create plugins for specific resources (ex. Value Sets)</a:t>
            </a:r>
          </a:p>
          <a:p>
            <a:pPr lvl="1"/>
            <a:r>
              <a:rPr lang="en-US" dirty="0" smtClean="0"/>
              <a:t>Deploy the plugins into </a:t>
            </a:r>
            <a:r>
              <a:rPr lang="en-US" dirty="0"/>
              <a:t>the Development </a:t>
            </a:r>
            <a:r>
              <a:rPr lang="en-US" dirty="0" smtClean="0"/>
              <a:t>Framework</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133</a:t>
            </a:fld>
            <a:endParaRPr lang="en-US"/>
          </a:p>
        </p:txBody>
      </p:sp>
    </p:spTree>
    <p:extLst>
      <p:ext uri="{BB962C8B-B14F-4D97-AF65-F5344CB8AC3E}">
        <p14:creationId xmlns:p14="http://schemas.microsoft.com/office/powerpoint/2010/main" val="219447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endParaRPr lang="en-US" dirty="0"/>
          </a:p>
        </p:txBody>
      </p:sp>
      <p:sp>
        <p:nvSpPr>
          <p:cNvPr id="3" name="Content Placeholder 2"/>
          <p:cNvSpPr>
            <a:spLocks noGrp="1"/>
          </p:cNvSpPr>
          <p:nvPr>
            <p:ph idx="1"/>
          </p:nvPr>
        </p:nvSpPr>
        <p:spPr/>
        <p:txBody>
          <a:bodyPr/>
          <a:lstStyle/>
          <a:p>
            <a:r>
              <a:rPr lang="en-US" sz="3100" dirty="0"/>
              <a:t>Developers are required only to implement the functionality that is exclusive to their </a:t>
            </a:r>
            <a:r>
              <a:rPr lang="en-US" sz="3100" dirty="0" smtClean="0"/>
              <a:t>environment</a:t>
            </a:r>
            <a:endParaRPr lang="en-US" sz="3100" dirty="0"/>
          </a:p>
          <a:p>
            <a:pPr lvl="1"/>
            <a:r>
              <a:rPr lang="en-US" dirty="0"/>
              <a:t>This code may retrieve data from a database, read data from a file system, aggregate two more other </a:t>
            </a:r>
            <a:r>
              <a:rPr lang="en-US" dirty="0" smtClean="0"/>
              <a:t>services</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134</a:t>
            </a:fld>
            <a:endParaRPr lang="en-US"/>
          </a:p>
        </p:txBody>
      </p:sp>
    </p:spTree>
    <p:extLst>
      <p:ext uri="{BB962C8B-B14F-4D97-AF65-F5344CB8AC3E}">
        <p14:creationId xmlns:p14="http://schemas.microsoft.com/office/powerpoint/2010/main" val="56991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a:t>
            </a:r>
            <a:r>
              <a:rPr lang="en-US" dirty="0" smtClean="0"/>
              <a:t>Overview</a:t>
            </a:r>
            <a:endParaRPr lang="en-US" dirty="0"/>
          </a:p>
        </p:txBody>
      </p:sp>
      <p:grpSp>
        <p:nvGrpSpPr>
          <p:cNvPr id="4" name="Group 3"/>
          <p:cNvGrpSpPr/>
          <p:nvPr/>
        </p:nvGrpSpPr>
        <p:grpSpPr>
          <a:xfrm>
            <a:off x="762000" y="1676400"/>
            <a:ext cx="7620000" cy="4491363"/>
            <a:chOff x="525429" y="591203"/>
            <a:chExt cx="8116922" cy="5516600"/>
          </a:xfrm>
        </p:grpSpPr>
        <p:sp>
          <p:nvSpPr>
            <p:cNvPr id="5" name="Rounded Rectangle 4"/>
            <p:cNvSpPr/>
            <p:nvPr/>
          </p:nvSpPr>
          <p:spPr>
            <a:xfrm>
              <a:off x="525429" y="691195"/>
              <a:ext cx="8116922" cy="5416608"/>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6" name="Rectangle 5"/>
            <p:cNvSpPr/>
            <p:nvPr/>
          </p:nvSpPr>
          <p:spPr>
            <a:xfrm>
              <a:off x="1734868" y="591203"/>
              <a:ext cx="6122189" cy="584776"/>
            </a:xfrm>
            <a:prstGeom prst="rect">
              <a:avLst/>
            </a:prstGeom>
            <a:solidFill>
              <a:schemeClr val="lt1">
                <a:alpha val="0"/>
              </a:schemeClr>
            </a:solidFill>
            <a:ln>
              <a:no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CTS2 Development Framework</a:t>
              </a:r>
              <a:endPar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7" name="Rounded Rectangle 6"/>
            <p:cNvSpPr/>
            <p:nvPr/>
          </p:nvSpPr>
          <p:spPr>
            <a:xfrm>
              <a:off x="755288" y="1522590"/>
              <a:ext cx="3598844" cy="4372470"/>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ADC4"/>
                </a:solidFill>
              </a:endParaRPr>
            </a:p>
          </p:txBody>
        </p:sp>
        <p:sp>
          <p:nvSpPr>
            <p:cNvPr id="8" name="Rounded Rectangle 7"/>
            <p:cNvSpPr/>
            <p:nvPr/>
          </p:nvSpPr>
          <p:spPr>
            <a:xfrm>
              <a:off x="5021367" y="1514260"/>
              <a:ext cx="3344523" cy="4380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5380097" y="1920393"/>
              <a:ext cx="2652985" cy="683513"/>
              <a:chOff x="5758615" y="660115"/>
              <a:chExt cx="2652985" cy="764506"/>
            </a:xfrm>
          </p:grpSpPr>
          <p:sp>
            <p:nvSpPr>
              <p:cNvPr id="36" name="Rounded Rectangle 35"/>
              <p:cNvSpPr/>
              <p:nvPr/>
            </p:nvSpPr>
            <p:spPr>
              <a:xfrm>
                <a:off x="5758615" y="660115"/>
                <a:ext cx="2652985" cy="764506"/>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7" name="Rectangle 36"/>
              <p:cNvSpPr/>
              <p:nvPr/>
            </p:nvSpPr>
            <p:spPr>
              <a:xfrm>
                <a:off x="5934644" y="762142"/>
                <a:ext cx="2300930" cy="428740"/>
              </a:xfrm>
              <a:prstGeom prst="rect">
                <a:avLst/>
              </a:prstGeom>
              <a:solidFill>
                <a:schemeClr val="accent5">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Value Sets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0" name="Group 9"/>
            <p:cNvGrpSpPr/>
            <p:nvPr/>
          </p:nvGrpSpPr>
          <p:grpSpPr>
            <a:xfrm>
              <a:off x="5380095" y="3830977"/>
              <a:ext cx="2652985" cy="683513"/>
              <a:chOff x="5380095" y="3830977"/>
              <a:chExt cx="2652985" cy="683513"/>
            </a:xfrm>
          </p:grpSpPr>
          <p:sp>
            <p:nvSpPr>
              <p:cNvPr id="34" name="Rounded Rectangle 33"/>
              <p:cNvSpPr/>
              <p:nvPr/>
            </p:nvSpPr>
            <p:spPr>
              <a:xfrm>
                <a:off x="5380095" y="3830977"/>
                <a:ext cx="2652985" cy="683513"/>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5" name="Rectangle 34"/>
              <p:cNvSpPr/>
              <p:nvPr/>
            </p:nvSpPr>
            <p:spPr>
              <a:xfrm>
                <a:off x="5380097" y="3971548"/>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Entity Mapping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1" name="Group 10"/>
            <p:cNvGrpSpPr/>
            <p:nvPr/>
          </p:nvGrpSpPr>
          <p:grpSpPr>
            <a:xfrm>
              <a:off x="5380094" y="4779907"/>
              <a:ext cx="2652986" cy="683513"/>
              <a:chOff x="5380094" y="4779907"/>
              <a:chExt cx="2652986" cy="683513"/>
            </a:xfrm>
          </p:grpSpPr>
          <p:sp>
            <p:nvSpPr>
              <p:cNvPr id="32" name="Rounded Rectangle 31"/>
              <p:cNvSpPr/>
              <p:nvPr/>
            </p:nvSpPr>
            <p:spPr>
              <a:xfrm>
                <a:off x="5380095" y="4779907"/>
                <a:ext cx="2652985" cy="683513"/>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3" name="Rectangle 32"/>
              <p:cNvSpPr/>
              <p:nvPr/>
            </p:nvSpPr>
            <p:spPr>
              <a:xfrm>
                <a:off x="5380094" y="4895307"/>
                <a:ext cx="2652985"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Wrapper Plugins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2" name="Group 11"/>
            <p:cNvGrpSpPr/>
            <p:nvPr/>
          </p:nvGrpSpPr>
          <p:grpSpPr>
            <a:xfrm>
              <a:off x="5380095" y="2842125"/>
              <a:ext cx="2652985" cy="739316"/>
              <a:chOff x="5380095" y="2842125"/>
              <a:chExt cx="2652985" cy="739316"/>
            </a:xfrm>
          </p:grpSpPr>
          <p:sp>
            <p:nvSpPr>
              <p:cNvPr id="30" name="Rounded Rectangle 29"/>
              <p:cNvSpPr/>
              <p:nvPr/>
            </p:nvSpPr>
            <p:spPr>
              <a:xfrm>
                <a:off x="5380095" y="2842125"/>
                <a:ext cx="2652985" cy="739316"/>
              </a:xfrm>
              <a:prstGeom prst="roundRect">
                <a:avLst/>
              </a:prstGeom>
              <a:solidFill>
                <a:srgbClr val="C59B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1" name="Rectangle 30"/>
              <p:cNvSpPr/>
              <p:nvPr/>
            </p:nvSpPr>
            <p:spPr>
              <a:xfrm>
                <a:off x="5380097" y="2966532"/>
                <a:ext cx="2652983" cy="383318"/>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Code Systems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
          <p:nvSpPr>
            <p:cNvPr id="13" name="TextBox 12"/>
            <p:cNvSpPr txBox="1"/>
            <p:nvPr/>
          </p:nvSpPr>
          <p:spPr>
            <a:xfrm>
              <a:off x="5070905" y="1059173"/>
              <a:ext cx="3332953" cy="418166"/>
            </a:xfrm>
            <a:prstGeom prst="rect">
              <a:avLst/>
            </a:prstGeom>
            <a:noFill/>
          </p:spPr>
          <p:txBody>
            <a:bodyPr wrap="square" rtlCol="0">
              <a:spAutoFit/>
            </a:bodyPr>
            <a:lstStyle/>
            <a:p>
              <a:pPr algn="ctr"/>
              <a:r>
                <a:rPr lang="en-US" b="1" dirty="0" smtClean="0">
                  <a:solidFill>
                    <a:schemeClr val="tx2"/>
                  </a:solidFill>
                </a:rPr>
                <a:t>User Deployed Plugins</a:t>
              </a:r>
              <a:endParaRPr lang="en-US" b="1" dirty="0">
                <a:solidFill>
                  <a:schemeClr val="tx2"/>
                </a:solidFill>
              </a:endParaRPr>
            </a:p>
          </p:txBody>
        </p:sp>
        <p:sp>
          <p:nvSpPr>
            <p:cNvPr id="14" name="TextBox 13"/>
            <p:cNvSpPr txBox="1"/>
            <p:nvPr/>
          </p:nvSpPr>
          <p:spPr>
            <a:xfrm>
              <a:off x="606598" y="1059173"/>
              <a:ext cx="3713773" cy="418166"/>
            </a:xfrm>
            <a:prstGeom prst="rect">
              <a:avLst/>
            </a:prstGeom>
            <a:noFill/>
          </p:spPr>
          <p:txBody>
            <a:bodyPr wrap="square" rtlCol="0">
              <a:spAutoFit/>
            </a:bodyPr>
            <a:lstStyle/>
            <a:p>
              <a:pPr algn="ctr"/>
              <a:r>
                <a:rPr lang="en-US" b="1" dirty="0" smtClean="0">
                  <a:solidFill>
                    <a:schemeClr val="tx2"/>
                  </a:solidFill>
                </a:rPr>
                <a:t>Framework  Infrastructure</a:t>
              </a:r>
              <a:endParaRPr lang="en-US" b="1" dirty="0">
                <a:solidFill>
                  <a:schemeClr val="tx2"/>
                </a:solidFill>
              </a:endParaRPr>
            </a:p>
          </p:txBody>
        </p:sp>
        <p:sp>
          <p:nvSpPr>
            <p:cNvPr id="15" name="Rounded Rectangle 14"/>
            <p:cNvSpPr/>
            <p:nvPr/>
          </p:nvSpPr>
          <p:spPr>
            <a:xfrm>
              <a:off x="1178365" y="1792409"/>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16" name="Rectangle 15"/>
            <p:cNvSpPr/>
            <p:nvPr/>
          </p:nvSpPr>
          <p:spPr>
            <a:xfrm>
              <a:off x="1178365" y="1939816"/>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REST Web Services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nvGrpSpPr>
            <p:cNvPr id="17" name="Group 16"/>
            <p:cNvGrpSpPr/>
            <p:nvPr/>
          </p:nvGrpSpPr>
          <p:grpSpPr>
            <a:xfrm>
              <a:off x="1178365" y="2585034"/>
              <a:ext cx="2652985" cy="702402"/>
              <a:chOff x="838333" y="3012900"/>
              <a:chExt cx="2652985" cy="702402"/>
            </a:xfrm>
          </p:grpSpPr>
          <p:sp>
            <p:nvSpPr>
              <p:cNvPr id="28" name="Rounded Rectangle 27"/>
              <p:cNvSpPr/>
              <p:nvPr/>
            </p:nvSpPr>
            <p:spPr>
              <a:xfrm>
                <a:off x="838333" y="3012900"/>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9" name="Rectangle 28"/>
              <p:cNvSpPr/>
              <p:nvPr/>
            </p:nvSpPr>
            <p:spPr>
              <a:xfrm>
                <a:off x="838333" y="3173265"/>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HTTP Requests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8" name="Group 17"/>
            <p:cNvGrpSpPr/>
            <p:nvPr/>
          </p:nvGrpSpPr>
          <p:grpSpPr>
            <a:xfrm>
              <a:off x="1178365" y="3376187"/>
              <a:ext cx="2652985" cy="892156"/>
              <a:chOff x="980880" y="4064077"/>
              <a:chExt cx="2652985" cy="892156"/>
            </a:xfrm>
          </p:grpSpPr>
          <p:sp>
            <p:nvSpPr>
              <p:cNvPr id="26" name="Rounded Rectangle 25"/>
              <p:cNvSpPr/>
              <p:nvPr/>
            </p:nvSpPr>
            <p:spPr>
              <a:xfrm>
                <a:off x="980880" y="4064077"/>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7" name="Rectangle 26"/>
              <p:cNvSpPr/>
              <p:nvPr/>
            </p:nvSpPr>
            <p:spPr>
              <a:xfrm>
                <a:off x="980880" y="4224442"/>
                <a:ext cx="2652983" cy="731791"/>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Error Handling</a:t>
                </a:r>
              </a:p>
              <a:p>
                <a:pPr algn="ct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9" name="Group 18"/>
            <p:cNvGrpSpPr/>
            <p:nvPr/>
          </p:nvGrpSpPr>
          <p:grpSpPr>
            <a:xfrm>
              <a:off x="1178363" y="4183484"/>
              <a:ext cx="2652985" cy="702402"/>
              <a:chOff x="1589940" y="4975038"/>
              <a:chExt cx="2652985" cy="702402"/>
            </a:xfrm>
          </p:grpSpPr>
          <p:sp>
            <p:nvSpPr>
              <p:cNvPr id="24" name="Rounded Rectangle 23"/>
              <p:cNvSpPr/>
              <p:nvPr/>
            </p:nvSpPr>
            <p:spPr>
              <a:xfrm>
                <a:off x="1589940" y="4975038"/>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5" name="Rectangle 24"/>
              <p:cNvSpPr/>
              <p:nvPr/>
            </p:nvSpPr>
            <p:spPr>
              <a:xfrm>
                <a:off x="1589940" y="5135403"/>
                <a:ext cx="2652983" cy="400110"/>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20" name="Group 19"/>
            <p:cNvGrpSpPr/>
            <p:nvPr/>
          </p:nvGrpSpPr>
          <p:grpSpPr>
            <a:xfrm>
              <a:off x="1178361" y="4996107"/>
              <a:ext cx="2652985" cy="702402"/>
              <a:chOff x="980880" y="4064077"/>
              <a:chExt cx="2652985" cy="702402"/>
            </a:xfrm>
          </p:grpSpPr>
          <p:sp>
            <p:nvSpPr>
              <p:cNvPr id="22" name="Rounded Rectangle 21"/>
              <p:cNvSpPr/>
              <p:nvPr/>
            </p:nvSpPr>
            <p:spPr>
              <a:xfrm>
                <a:off x="980880" y="4064077"/>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3" name="Rectangle 22"/>
              <p:cNvSpPr/>
              <p:nvPr/>
            </p:nvSpPr>
            <p:spPr>
              <a:xfrm>
                <a:off x="980880" y="4224442"/>
                <a:ext cx="2652983" cy="400110"/>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
          <p:nvSpPr>
            <p:cNvPr id="21" name="Rectangle 20"/>
            <p:cNvSpPr/>
            <p:nvPr/>
          </p:nvSpPr>
          <p:spPr>
            <a:xfrm>
              <a:off x="1178362" y="4379797"/>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Logging</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Tree>
    <p:extLst>
      <p:ext uri="{BB962C8B-B14F-4D97-AF65-F5344CB8AC3E}">
        <p14:creationId xmlns:p14="http://schemas.microsoft.com/office/powerpoint/2010/main" val="326089245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a:t>
            </a:r>
            <a:r>
              <a:rPr lang="en-US" dirty="0" smtClean="0"/>
              <a:t>Overview</a:t>
            </a:r>
            <a:endParaRPr lang="en-US" dirty="0"/>
          </a:p>
        </p:txBody>
      </p:sp>
      <p:sp>
        <p:nvSpPr>
          <p:cNvPr id="3" name="Content Placeholder 2"/>
          <p:cNvSpPr>
            <a:spLocks noGrp="1"/>
          </p:cNvSpPr>
          <p:nvPr>
            <p:ph idx="1"/>
          </p:nvPr>
        </p:nvSpPr>
        <p:spPr/>
        <p:txBody>
          <a:bodyPr/>
          <a:lstStyle/>
          <a:p>
            <a:r>
              <a:rPr lang="en-US" sz="3100" dirty="0"/>
              <a:t>CTS2 Development Framework</a:t>
            </a:r>
          </a:p>
          <a:p>
            <a:pPr lvl="1"/>
            <a:r>
              <a:rPr lang="en-US" sz="1600" dirty="0">
                <a:hlinkClick r:id="rId3"/>
              </a:rPr>
              <a:t>http://informatics.mayo.edu/cts2/framework/</a:t>
            </a:r>
            <a:r>
              <a:rPr lang="en-US" sz="1600" dirty="0"/>
              <a:t> </a:t>
            </a:r>
          </a:p>
          <a:p>
            <a:endParaRPr lang="en-US" dirty="0"/>
          </a:p>
          <a:p>
            <a:endParaRPr lang="en-US" dirty="0"/>
          </a:p>
        </p:txBody>
      </p:sp>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136</a:t>
            </a:fld>
            <a:endParaRPr lang="en-US"/>
          </a:p>
        </p:txBody>
      </p:sp>
      <p:pic>
        <p:nvPicPr>
          <p:cNvPr id="4" name="Picture 3"/>
          <p:cNvPicPr>
            <a:picLocks noChangeAspect="1"/>
          </p:cNvPicPr>
          <p:nvPr/>
        </p:nvPicPr>
        <p:blipFill>
          <a:blip r:embed="rId4"/>
          <a:stretch>
            <a:fillRect/>
          </a:stretch>
        </p:blipFill>
        <p:spPr>
          <a:xfrm>
            <a:off x="914400" y="2819400"/>
            <a:ext cx="7315200" cy="3588005"/>
          </a:xfrm>
          <a:prstGeom prst="rect">
            <a:avLst/>
          </a:prstGeom>
        </p:spPr>
      </p:pic>
    </p:spTree>
    <p:extLst>
      <p:ext uri="{BB962C8B-B14F-4D97-AF65-F5344CB8AC3E}">
        <p14:creationId xmlns:p14="http://schemas.microsoft.com/office/powerpoint/2010/main" val="374453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24200"/>
            <a:ext cx="7772400" cy="1362075"/>
          </a:xfrm>
        </p:spPr>
        <p:txBody>
          <a:bodyPr/>
          <a:lstStyle/>
          <a:p>
            <a:r>
              <a:rPr lang="en-US" dirty="0"/>
              <a:t>CTS2 </a:t>
            </a:r>
            <a:r>
              <a:rPr lang="en-US" dirty="0" smtClean="0"/>
              <a:t>Implementations</a:t>
            </a:r>
            <a:br>
              <a:rPr lang="en-US" dirty="0" smtClean="0"/>
            </a:b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111810672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Implementations</a:t>
            </a:r>
            <a:br>
              <a:rPr lang="en-US" dirty="0"/>
            </a:br>
            <a:r>
              <a:rPr lang="en-US" sz="2800" dirty="0" smtClean="0">
                <a:solidFill>
                  <a:srgbClr val="FF0000"/>
                </a:solidFill>
                <a:latin typeface="+mn-lt"/>
              </a:rPr>
              <a:t>Overview</a:t>
            </a:r>
            <a:endParaRPr lang="en-US" sz="2800" dirty="0">
              <a:solidFill>
                <a:srgbClr val="FF0000"/>
              </a:solidFill>
              <a:latin typeface="+mn-lt"/>
            </a:endParaRPr>
          </a:p>
        </p:txBody>
      </p:sp>
      <p:pic>
        <p:nvPicPr>
          <p:cNvPr id="4" name="Picture 3" descr="cts2_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76400"/>
            <a:ext cx="7162801" cy="4866111"/>
          </a:xfrm>
          <a:prstGeom prst="rect">
            <a:avLst/>
          </a:prstGeom>
        </p:spPr>
      </p:pic>
    </p:spTree>
    <p:extLst>
      <p:ext uri="{BB962C8B-B14F-4D97-AF65-F5344CB8AC3E}">
        <p14:creationId xmlns:p14="http://schemas.microsoft.com/office/powerpoint/2010/main" val="188062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pPr lvl="1"/>
            <a:r>
              <a:rPr lang="en-US" sz="3200" dirty="0" smtClean="0"/>
              <a:t>CTS2 Development </a:t>
            </a:r>
            <a:r>
              <a:rPr lang="en-US" sz="3200" dirty="0"/>
              <a:t>Framework </a:t>
            </a:r>
            <a:r>
              <a:rPr lang="en-US" sz="3200" dirty="0" smtClean="0"/>
              <a:t>Implementations</a:t>
            </a:r>
            <a:br>
              <a:rPr lang="en-US" sz="3200" dirty="0" smtClean="0"/>
            </a:br>
            <a:r>
              <a:rPr lang="en-US" sz="2800" b="0" dirty="0" smtClean="0">
                <a:solidFill>
                  <a:srgbClr val="FF0000"/>
                </a:solidFill>
              </a:rPr>
              <a:t>eXist DB</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eXist XML Database Plugin:</a:t>
            </a:r>
          </a:p>
          <a:p>
            <a:pPr lvl="1"/>
            <a:r>
              <a:rPr lang="en-US" dirty="0"/>
              <a:t>A CTS2 implementation based on the eXist Database </a:t>
            </a:r>
            <a:r>
              <a:rPr lang="en-US" dirty="0" smtClean="0"/>
              <a:t>(Open </a:t>
            </a:r>
            <a:r>
              <a:rPr lang="en-US" dirty="0"/>
              <a:t>Source Native XML Database</a:t>
            </a:r>
            <a:r>
              <a:rPr lang="en-US" dirty="0" smtClean="0"/>
              <a:t>)</a:t>
            </a:r>
            <a:endParaRPr lang="en-US" dirty="0"/>
          </a:p>
          <a:p>
            <a:r>
              <a:rPr lang="en-US" sz="3100" dirty="0"/>
              <a:t>Functions supported:</a:t>
            </a:r>
          </a:p>
          <a:p>
            <a:pPr lvl="1"/>
            <a:r>
              <a:rPr lang="en-US" dirty="0" smtClean="0"/>
              <a:t>READ</a:t>
            </a:r>
            <a:endParaRPr lang="en-US" dirty="0"/>
          </a:p>
          <a:p>
            <a:pPr lvl="1"/>
            <a:r>
              <a:rPr lang="en-US" dirty="0"/>
              <a:t>QUERY</a:t>
            </a:r>
          </a:p>
          <a:p>
            <a:pPr lvl="1"/>
            <a:r>
              <a:rPr lang="en-US" dirty="0" smtClean="0"/>
              <a:t>MAINTENANCE</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139</a:t>
            </a:fld>
            <a:endParaRPr lang="en-US"/>
          </a:p>
        </p:txBody>
      </p:sp>
    </p:spTree>
    <p:extLst>
      <p:ext uri="{BB962C8B-B14F-4D97-AF65-F5344CB8AC3E}">
        <p14:creationId xmlns:p14="http://schemas.microsoft.com/office/powerpoint/2010/main" val="3451913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p:txBody>
          <a:bodyPr/>
          <a:lstStyle/>
          <a:p>
            <a:pPr marL="0" indent="0">
              <a:buNone/>
            </a:pPr>
            <a:r>
              <a:rPr lang="en-US" dirty="0" smtClean="0"/>
              <a:t>Start </a:t>
            </a:r>
            <a:r>
              <a:rPr lang="en-US" dirty="0"/>
              <a:t>with a simple example – the ISO Country Codes: </a:t>
            </a:r>
          </a:p>
          <a:p>
            <a:r>
              <a:rPr lang="en-US" dirty="0" smtClean="0"/>
              <a:t>Where </a:t>
            </a:r>
            <a:r>
              <a:rPr lang="en-US" dirty="0"/>
              <a:t>can you </a:t>
            </a:r>
            <a:r>
              <a:rPr lang="en-US" dirty="0" smtClean="0"/>
              <a:t>get </a:t>
            </a:r>
            <a:r>
              <a:rPr lang="en-US" dirty="0"/>
              <a:t>them? </a:t>
            </a:r>
          </a:p>
          <a:p>
            <a:r>
              <a:rPr lang="en-US" dirty="0" smtClean="0"/>
              <a:t>What </a:t>
            </a:r>
            <a:r>
              <a:rPr lang="en-US" dirty="0"/>
              <a:t>formats are they available in? </a:t>
            </a:r>
          </a:p>
          <a:p>
            <a:r>
              <a:rPr lang="en-US" dirty="0" smtClean="0"/>
              <a:t>How </a:t>
            </a:r>
            <a:r>
              <a:rPr lang="en-US" dirty="0"/>
              <a:t>are they organized? How do I list just EU countries? Countries in Africa? </a:t>
            </a:r>
          </a:p>
          <a:p>
            <a:r>
              <a:rPr lang="en-US" dirty="0" smtClean="0"/>
              <a:t>Oh </a:t>
            </a:r>
            <a:r>
              <a:rPr lang="en-US" dirty="0"/>
              <a:t>– they change???? How do I know when a change occurs? How do I know what happened? </a:t>
            </a:r>
          </a:p>
          <a:p>
            <a:endParaRPr lang="en-US" dirty="0"/>
          </a:p>
        </p:txBody>
      </p:sp>
    </p:spTree>
    <p:extLst>
      <p:ext uri="{BB962C8B-B14F-4D97-AF65-F5344CB8AC3E}">
        <p14:creationId xmlns:p14="http://schemas.microsoft.com/office/powerpoint/2010/main" val="30089886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153400" cy="822325"/>
          </a:xfrm>
        </p:spPr>
        <p:txBody>
          <a:bodyPr/>
          <a:lstStyle/>
          <a:p>
            <a:r>
              <a:rPr lang="en-US" sz="3200" dirty="0"/>
              <a:t>CTS2 Development Framework Implementations</a:t>
            </a:r>
            <a:br>
              <a:rPr lang="en-US" sz="3200" dirty="0"/>
            </a:br>
            <a:r>
              <a:rPr lang="en-US" sz="2800" dirty="0">
                <a:solidFill>
                  <a:srgbClr val="FF0000"/>
                </a:solidFill>
              </a:rPr>
              <a:t>eXist DB</a:t>
            </a:r>
            <a:endParaRPr lang="en-US" dirty="0"/>
          </a:p>
        </p:txBody>
      </p:sp>
      <p:sp>
        <p:nvSpPr>
          <p:cNvPr id="3" name="Content Placeholder 2"/>
          <p:cNvSpPr>
            <a:spLocks noGrp="1"/>
          </p:cNvSpPr>
          <p:nvPr>
            <p:ph idx="1"/>
          </p:nvPr>
        </p:nvSpPr>
        <p:spPr/>
        <p:txBody>
          <a:bodyPr/>
          <a:lstStyle/>
          <a:p>
            <a:r>
              <a:rPr lang="en-US" sz="3100" dirty="0" smtClean="0"/>
              <a:t>Supports </a:t>
            </a:r>
            <a:r>
              <a:rPr lang="en-US" sz="3100" dirty="0"/>
              <a:t>the most resources of any CTS2 </a:t>
            </a:r>
            <a:r>
              <a:rPr lang="en-US" sz="3100" dirty="0" smtClean="0"/>
              <a:t>implementation </a:t>
            </a:r>
          </a:p>
          <a:p>
            <a:r>
              <a:rPr lang="en-US" sz="3100" dirty="0"/>
              <a:t>Status - </a:t>
            </a:r>
            <a:r>
              <a:rPr lang="en-US" sz="3100" dirty="0" smtClean="0"/>
              <a:t>Development</a:t>
            </a:r>
          </a:p>
          <a:p>
            <a:r>
              <a:rPr lang="en-US" sz="3100" dirty="0" smtClean="0"/>
              <a:t>Example </a:t>
            </a:r>
            <a:r>
              <a:rPr lang="en-US" sz="3100" dirty="0"/>
              <a:t>of how to implement CTS2 using a </a:t>
            </a:r>
            <a:r>
              <a:rPr lang="en-US" sz="3100" dirty="0" smtClean="0"/>
              <a:t>NO SQL </a:t>
            </a:r>
            <a:r>
              <a:rPr lang="en-US" sz="3100" dirty="0"/>
              <a:t>(XML database) </a:t>
            </a:r>
            <a:r>
              <a:rPr lang="en-US" sz="3100" dirty="0" smtClean="0"/>
              <a:t>backend</a:t>
            </a:r>
            <a:endParaRPr lang="en-US" sz="3100" dirty="0"/>
          </a:p>
        </p:txBody>
      </p:sp>
    </p:spTree>
    <p:extLst>
      <p:ext uri="{BB962C8B-B14F-4D97-AF65-F5344CB8AC3E}">
        <p14:creationId xmlns:p14="http://schemas.microsoft.com/office/powerpoint/2010/main" val="4016133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153400" cy="1050925"/>
          </a:xfrm>
        </p:spPr>
        <p:txBody>
          <a:bodyPr/>
          <a:lstStyle/>
          <a:p>
            <a:pPr lvl="1"/>
            <a:r>
              <a:rPr lang="en-US" sz="3200" dirty="0" smtClean="0"/>
              <a:t>CTS2 </a:t>
            </a:r>
            <a:r>
              <a:rPr lang="en-US" sz="3200" dirty="0"/>
              <a:t>Development Framework Implementations</a:t>
            </a:r>
            <a:r>
              <a:rPr lang="en-US" sz="2800" dirty="0"/>
              <a:t/>
            </a:r>
            <a:br>
              <a:rPr lang="en-US" sz="2800" dirty="0"/>
            </a:br>
            <a:r>
              <a:rPr lang="en-US" sz="2800" b="0" dirty="0">
                <a:solidFill>
                  <a:srgbClr val="FF0000"/>
                </a:solidFill>
              </a:rPr>
              <a:t>MU Quality Measure Value Set </a:t>
            </a:r>
            <a:r>
              <a:rPr lang="en-US" sz="2800" b="0" dirty="0" smtClean="0">
                <a:solidFill>
                  <a:srgbClr val="FF0000"/>
                </a:solidFill>
              </a:rPr>
              <a:t>Service</a:t>
            </a:r>
            <a:endParaRPr lang="en-US" sz="2800" b="0" dirty="0">
              <a:solidFill>
                <a:srgbClr val="FF0000"/>
              </a:solidFill>
            </a:endParaRPr>
          </a:p>
        </p:txBody>
      </p:sp>
      <p:sp>
        <p:nvSpPr>
          <p:cNvPr id="3" name="Content Placeholder 2"/>
          <p:cNvSpPr>
            <a:spLocks noGrp="1"/>
          </p:cNvSpPr>
          <p:nvPr>
            <p:ph idx="1"/>
          </p:nvPr>
        </p:nvSpPr>
        <p:spPr/>
        <p:txBody>
          <a:bodyPr/>
          <a:lstStyle/>
          <a:p>
            <a:r>
              <a:rPr lang="en-US" sz="3100" dirty="0"/>
              <a:t>A CTS2 </a:t>
            </a:r>
            <a:r>
              <a:rPr lang="en-US" altLang="ja-JP" sz="3100" dirty="0">
                <a:solidFill>
                  <a:srgbClr val="000000"/>
                </a:solidFill>
                <a:ea typeface="MS PGothic" pitchFamily="34" charset="-128"/>
              </a:rPr>
              <a:t>Query implementation of Value Sets based on Meaningful Use 2 Standards for NQF </a:t>
            </a:r>
            <a:r>
              <a:rPr lang="en-US" altLang="ja-JP" sz="3100" dirty="0" err="1" smtClean="0">
                <a:solidFill>
                  <a:srgbClr val="000000"/>
                </a:solidFill>
                <a:ea typeface="MS PGothic" pitchFamily="34" charset="-128"/>
              </a:rPr>
              <a:t>eMeasures</a:t>
            </a:r>
            <a:endParaRPr lang="en-US" altLang="ja-JP" sz="3100" dirty="0">
              <a:solidFill>
                <a:srgbClr val="000000"/>
              </a:solidFill>
              <a:ea typeface="MS PGothic" pitchFamily="34" charset="-128"/>
            </a:endParaRPr>
          </a:p>
          <a:p>
            <a:r>
              <a:rPr lang="en-US" altLang="ja-JP" sz="3100" dirty="0">
                <a:solidFill>
                  <a:srgbClr val="000000"/>
                </a:solidFill>
                <a:ea typeface="MS PGothic" pitchFamily="34" charset="-128"/>
              </a:rPr>
              <a:t>Value Sets provided by US National Library of </a:t>
            </a:r>
            <a:r>
              <a:rPr lang="en-US" altLang="ja-JP" sz="3100" dirty="0" smtClean="0">
                <a:solidFill>
                  <a:srgbClr val="000000"/>
                </a:solidFill>
                <a:ea typeface="MS PGothic" pitchFamily="34" charset="-128"/>
              </a:rPr>
              <a:t>Medicine (NLM) </a:t>
            </a:r>
          </a:p>
          <a:p>
            <a:r>
              <a:rPr lang="en-US" altLang="ja-JP" sz="3100" dirty="0" smtClean="0">
                <a:solidFill>
                  <a:srgbClr val="000000"/>
                </a:solidFill>
                <a:ea typeface="MS PGothic" pitchFamily="34" charset="-128"/>
              </a:rPr>
              <a:t>This Implementation is a wrapper around NLM’s </a:t>
            </a:r>
            <a:r>
              <a:rPr lang="en-US" altLang="ja-JP" sz="3100" dirty="0">
                <a:solidFill>
                  <a:srgbClr val="000000"/>
                </a:solidFill>
                <a:ea typeface="MS PGothic" pitchFamily="34" charset="-128"/>
              </a:rPr>
              <a:t>REST </a:t>
            </a:r>
            <a:r>
              <a:rPr lang="en-US" altLang="ja-JP" sz="3100" dirty="0" smtClean="0">
                <a:solidFill>
                  <a:srgbClr val="000000"/>
                </a:solidFill>
                <a:ea typeface="MS PGothic" pitchFamily="34" charset="-128"/>
              </a:rPr>
              <a:t>interface</a:t>
            </a:r>
          </a:p>
          <a:p>
            <a:endParaRPr lang="en-US" altLang="ja-JP" dirty="0">
              <a:solidFill>
                <a:srgbClr val="000000"/>
              </a:solidFill>
              <a:ea typeface="MS PGothic" pitchFamily="34" charset="-128"/>
            </a:endParaRPr>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141</a:t>
            </a:fld>
            <a:endParaRPr lang="en-US"/>
          </a:p>
        </p:txBody>
      </p:sp>
    </p:spTree>
    <p:extLst>
      <p:ext uri="{BB962C8B-B14F-4D97-AF65-F5344CB8AC3E}">
        <p14:creationId xmlns:p14="http://schemas.microsoft.com/office/powerpoint/2010/main" val="382026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3200" dirty="0"/>
              <a:t>CTS2 Development Framework Implementations</a:t>
            </a:r>
            <a:br>
              <a:rPr lang="en-US" sz="3200" dirty="0"/>
            </a:br>
            <a:r>
              <a:rPr lang="en-US" sz="2800" dirty="0">
                <a:solidFill>
                  <a:srgbClr val="FF0000"/>
                </a:solidFill>
              </a:rPr>
              <a:t>MU Quality Measure Value Set Service</a:t>
            </a:r>
            <a:endParaRPr lang="en-US" dirty="0"/>
          </a:p>
        </p:txBody>
      </p:sp>
      <p:sp>
        <p:nvSpPr>
          <p:cNvPr id="3" name="Content Placeholder 2"/>
          <p:cNvSpPr>
            <a:spLocks noGrp="1"/>
          </p:cNvSpPr>
          <p:nvPr>
            <p:ph idx="1"/>
          </p:nvPr>
        </p:nvSpPr>
        <p:spPr/>
        <p:txBody>
          <a:bodyPr/>
          <a:lstStyle/>
          <a:p>
            <a:r>
              <a:rPr lang="en-US" sz="3100" dirty="0"/>
              <a:t>Functions supported:</a:t>
            </a:r>
          </a:p>
          <a:p>
            <a:pPr lvl="1"/>
            <a:r>
              <a:rPr lang="en-US" dirty="0"/>
              <a:t>READ</a:t>
            </a:r>
          </a:p>
          <a:p>
            <a:pPr lvl="1"/>
            <a:r>
              <a:rPr lang="en-US" dirty="0"/>
              <a:t>QUERY</a:t>
            </a:r>
          </a:p>
          <a:p>
            <a:r>
              <a:rPr lang="en-US" sz="3100" dirty="0" smtClean="0"/>
              <a:t>Resources </a:t>
            </a:r>
            <a:r>
              <a:rPr lang="en-US" sz="3100" dirty="0"/>
              <a:t>supported:</a:t>
            </a:r>
          </a:p>
          <a:p>
            <a:pPr lvl="1"/>
            <a:r>
              <a:rPr lang="en-US" dirty="0"/>
              <a:t>Value set</a:t>
            </a:r>
          </a:p>
          <a:p>
            <a:pPr lvl="1"/>
            <a:r>
              <a:rPr lang="en-US" dirty="0"/>
              <a:t>Value set definition</a:t>
            </a:r>
          </a:p>
          <a:p>
            <a:pPr lvl="1"/>
            <a:r>
              <a:rPr lang="en-US" dirty="0"/>
              <a:t>Resolved value set</a:t>
            </a:r>
          </a:p>
          <a:p>
            <a:pPr marL="0" indent="0">
              <a:buNone/>
            </a:pPr>
            <a:endParaRPr lang="en-US" sz="3100" dirty="0"/>
          </a:p>
        </p:txBody>
      </p:sp>
    </p:spTree>
    <p:extLst>
      <p:ext uri="{BB962C8B-B14F-4D97-AF65-F5344CB8AC3E}">
        <p14:creationId xmlns:p14="http://schemas.microsoft.com/office/powerpoint/2010/main" val="18642033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3200" dirty="0"/>
              <a:t>CTS2 Development Framework Implementations</a:t>
            </a:r>
            <a:br>
              <a:rPr lang="en-US" sz="3200" dirty="0"/>
            </a:br>
            <a:r>
              <a:rPr lang="en-US" sz="2800" dirty="0">
                <a:solidFill>
                  <a:srgbClr val="FF0000"/>
                </a:solidFill>
              </a:rPr>
              <a:t>MU Quality Measure Value Set Service</a:t>
            </a:r>
            <a:endParaRPr lang="en-US" dirty="0"/>
          </a:p>
        </p:txBody>
      </p:sp>
      <p:sp>
        <p:nvSpPr>
          <p:cNvPr id="3" name="Content Placeholder 2"/>
          <p:cNvSpPr>
            <a:spLocks noGrp="1"/>
          </p:cNvSpPr>
          <p:nvPr>
            <p:ph idx="1"/>
          </p:nvPr>
        </p:nvSpPr>
        <p:spPr/>
        <p:txBody>
          <a:bodyPr/>
          <a:lstStyle/>
          <a:p>
            <a:r>
              <a:rPr lang="en-US" sz="3100" dirty="0"/>
              <a:t>Status – Production</a:t>
            </a:r>
          </a:p>
          <a:p>
            <a:r>
              <a:rPr lang="en-US" sz="3100" dirty="0"/>
              <a:t>Important service for users that need Meaningful Use value sets in a CTS2 service</a:t>
            </a:r>
          </a:p>
          <a:p>
            <a:pPr marL="0" indent="0">
              <a:buNone/>
            </a:pPr>
            <a:endParaRPr lang="en-US" sz="3100" dirty="0"/>
          </a:p>
        </p:txBody>
      </p:sp>
    </p:spTree>
    <p:extLst>
      <p:ext uri="{BB962C8B-B14F-4D97-AF65-F5344CB8AC3E}">
        <p14:creationId xmlns:p14="http://schemas.microsoft.com/office/powerpoint/2010/main" val="12722316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85800"/>
            <a:ext cx="8153400" cy="822325"/>
          </a:xfrm>
        </p:spPr>
        <p:txBody>
          <a:bodyPr/>
          <a:lstStyle/>
          <a:p>
            <a:r>
              <a:rPr lang="en-US" sz="3200" dirty="0"/>
              <a:t>CTS2 Development Framework Implementations</a:t>
            </a:r>
            <a:br>
              <a:rPr lang="en-US" sz="3200" dirty="0"/>
            </a:br>
            <a:r>
              <a:rPr lang="en-US" sz="2800" b="0" dirty="0">
                <a:solidFill>
                  <a:srgbClr val="FF0000"/>
                </a:solidFill>
              </a:rPr>
              <a:t>NCBO </a:t>
            </a:r>
            <a:r>
              <a:rPr lang="en-US" sz="2800" b="0" dirty="0" smtClean="0">
                <a:solidFill>
                  <a:srgbClr val="FF0000"/>
                </a:solidFill>
              </a:rPr>
              <a:t>BioPortal</a:t>
            </a:r>
            <a:endParaRPr lang="en-US" sz="2800" dirty="0">
              <a:solidFill>
                <a:srgbClr val="FF0000"/>
              </a:solidFill>
            </a:endParaRPr>
          </a:p>
        </p:txBody>
      </p:sp>
      <p:sp>
        <p:nvSpPr>
          <p:cNvPr id="5" name="Content Placeholder 4"/>
          <p:cNvSpPr>
            <a:spLocks noGrp="1"/>
          </p:cNvSpPr>
          <p:nvPr>
            <p:ph idx="1"/>
          </p:nvPr>
        </p:nvSpPr>
        <p:spPr/>
        <p:txBody>
          <a:bodyPr/>
          <a:lstStyle/>
          <a:p>
            <a:pPr marL="0" indent="0">
              <a:buNone/>
            </a:pPr>
            <a:r>
              <a:rPr lang="en-US" sz="3100" dirty="0" smtClean="0"/>
              <a:t>Component of the National Center for Biomedical Ontologies (NCBO)</a:t>
            </a:r>
          </a:p>
          <a:p>
            <a:pPr marL="0" indent="0">
              <a:buNone/>
            </a:pPr>
            <a:endParaRPr lang="en-US" dirty="0" smtClean="0"/>
          </a:p>
          <a:p>
            <a:pPr marL="0" indent="0">
              <a:buNone/>
            </a:pPr>
            <a:r>
              <a:rPr lang="en-US" sz="3100" dirty="0" smtClean="0"/>
              <a:t>Mission:</a:t>
            </a:r>
          </a:p>
          <a:p>
            <a:pPr marL="0" indent="0">
              <a:buNone/>
            </a:pPr>
            <a:r>
              <a:rPr lang="en-US" sz="3100" dirty="0" smtClean="0"/>
              <a:t>Create software and support services for the application of principled ontologies in biomedical science and clinical care, ranging from tools for application developers to software for end-users.</a:t>
            </a:r>
          </a:p>
          <a:p>
            <a:pPr marL="0" indent="0">
              <a:buNone/>
            </a:pPr>
            <a:endParaRPr lang="en-US" dirty="0"/>
          </a:p>
        </p:txBody>
      </p:sp>
      <p:sp>
        <p:nvSpPr>
          <p:cNvPr id="15"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144</a:t>
            </a:fld>
            <a:endParaRPr lang="en-US"/>
          </a:p>
        </p:txBody>
      </p:sp>
    </p:spTree>
    <p:extLst>
      <p:ext uri="{BB962C8B-B14F-4D97-AF65-F5344CB8AC3E}">
        <p14:creationId xmlns:p14="http://schemas.microsoft.com/office/powerpoint/2010/main" val="2761298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portal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609600"/>
            <a:ext cx="2971800" cy="1756064"/>
          </a:xfrm>
          <a:prstGeom prst="rect">
            <a:avLst/>
          </a:prstGeom>
        </p:spPr>
      </p:pic>
      <p:sp>
        <p:nvSpPr>
          <p:cNvPr id="2" name="Title 1"/>
          <p:cNvSpPr>
            <a:spLocks noGrp="1"/>
          </p:cNvSpPr>
          <p:nvPr>
            <p:ph type="title"/>
          </p:nvPr>
        </p:nvSpPr>
        <p:spPr>
          <a:xfrm>
            <a:off x="533400" y="609600"/>
            <a:ext cx="8153400" cy="822325"/>
          </a:xfrm>
        </p:spPr>
        <p:txBody>
          <a:bodyPr/>
          <a:lstStyle/>
          <a:p>
            <a:r>
              <a:rPr lang="en-US" sz="2800" dirty="0"/>
              <a:t>CTS2 Development Framework Implementations</a:t>
            </a:r>
            <a:br>
              <a:rPr lang="en-US" sz="2800" dirty="0"/>
            </a:br>
            <a:r>
              <a:rPr lang="en-US" sz="2800" b="0" dirty="0">
                <a:solidFill>
                  <a:srgbClr val="FF0000"/>
                </a:solidFill>
              </a:rPr>
              <a:t>NCBO BioPortal</a:t>
            </a:r>
            <a:endParaRPr lang="en-US" sz="2800" dirty="0">
              <a:solidFill>
                <a:srgbClr val="FF0000"/>
              </a:solidFill>
            </a:endParaRPr>
          </a:p>
        </p:txBody>
      </p:sp>
      <p:sp>
        <p:nvSpPr>
          <p:cNvPr id="3" name="Content Placeholder 2"/>
          <p:cNvSpPr>
            <a:spLocks noGrp="1"/>
          </p:cNvSpPr>
          <p:nvPr>
            <p:ph idx="1"/>
          </p:nvPr>
        </p:nvSpPr>
        <p:spPr>
          <a:xfrm>
            <a:off x="381000" y="1752600"/>
            <a:ext cx="7315200" cy="4037012"/>
          </a:xfrm>
        </p:spPr>
        <p:txBody>
          <a:bodyPr/>
          <a:lstStyle/>
          <a:p>
            <a:r>
              <a:rPr lang="en-US" sz="3100" dirty="0" smtClean="0"/>
              <a:t>Web-based application for accessing and sharing biomedical ontologies </a:t>
            </a:r>
            <a:endParaRPr lang="en-US" sz="3100" dirty="0"/>
          </a:p>
          <a:p>
            <a:pPr lvl="1"/>
            <a:r>
              <a:rPr lang="en-US" dirty="0" smtClean="0"/>
              <a:t>Search for terms</a:t>
            </a:r>
          </a:p>
          <a:p>
            <a:pPr lvl="1"/>
            <a:r>
              <a:rPr lang="en-US" dirty="0" smtClean="0"/>
              <a:t>Submit a new ontology to </a:t>
            </a:r>
            <a:r>
              <a:rPr lang="en-US" dirty="0" err="1" smtClean="0"/>
              <a:t>BioPortal</a:t>
            </a:r>
            <a:r>
              <a:rPr lang="en-US" dirty="0" smtClean="0"/>
              <a:t> library</a:t>
            </a:r>
          </a:p>
          <a:p>
            <a:pPr lvl="1"/>
            <a:r>
              <a:rPr lang="en-US" dirty="0" smtClean="0"/>
              <a:t>Views on large ontologies</a:t>
            </a:r>
          </a:p>
          <a:p>
            <a:pPr lvl="1"/>
            <a:r>
              <a:rPr lang="en-US" dirty="0" smtClean="0"/>
              <a:t>Explore mappings between ontologies</a:t>
            </a:r>
          </a:p>
          <a:p>
            <a:r>
              <a:rPr lang="en-US" sz="3100" dirty="0" smtClean="0"/>
              <a:t>REST based API </a:t>
            </a:r>
          </a:p>
          <a:p>
            <a:r>
              <a:rPr lang="en-US" sz="3100" dirty="0" smtClean="0"/>
              <a:t>Many useful viewing, browsing and access widgets</a:t>
            </a:r>
          </a:p>
          <a:p>
            <a:endParaRPr lang="en-US" dirty="0"/>
          </a:p>
        </p:txBody>
      </p:sp>
      <p:sp>
        <p:nvSpPr>
          <p:cNvPr id="10"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145</a:t>
            </a:fld>
            <a:endParaRPr lang="en-US"/>
          </a:p>
        </p:txBody>
      </p:sp>
    </p:spTree>
    <p:extLst>
      <p:ext uri="{BB962C8B-B14F-4D97-AF65-F5344CB8AC3E}">
        <p14:creationId xmlns:p14="http://schemas.microsoft.com/office/powerpoint/2010/main" val="2017910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pPr lvl="1"/>
            <a:r>
              <a:rPr lang="en-US" sz="3200" dirty="0"/>
              <a:t>CTS2 Development Framework Implementations</a:t>
            </a:r>
            <a:br>
              <a:rPr lang="en-US" sz="3200" dirty="0"/>
            </a:br>
            <a:r>
              <a:rPr lang="en-US" sz="2800" b="0" dirty="0">
                <a:solidFill>
                  <a:srgbClr val="FF0000"/>
                </a:solidFill>
              </a:rPr>
              <a:t>NCBO BioPortal </a:t>
            </a:r>
            <a:r>
              <a:rPr lang="en-US" sz="2800" b="0" dirty="0" smtClean="0">
                <a:solidFill>
                  <a:srgbClr val="FF0000"/>
                </a:solidFill>
              </a:rPr>
              <a:t>REST</a:t>
            </a:r>
            <a:endParaRPr lang="en-US" sz="2800" b="0" dirty="0">
              <a:solidFill>
                <a:srgbClr val="FF0000"/>
              </a:solidFill>
            </a:endParaRPr>
          </a:p>
        </p:txBody>
      </p:sp>
      <p:sp>
        <p:nvSpPr>
          <p:cNvPr id="3" name="Content Placeholder 2"/>
          <p:cNvSpPr>
            <a:spLocks noGrp="1"/>
          </p:cNvSpPr>
          <p:nvPr>
            <p:ph idx="1"/>
          </p:nvPr>
        </p:nvSpPr>
        <p:spPr/>
        <p:txBody>
          <a:bodyPr/>
          <a:lstStyle/>
          <a:p>
            <a:r>
              <a:rPr lang="en-US" sz="3100" dirty="0"/>
              <a:t>NCBO BioPortal Wrapper</a:t>
            </a:r>
          </a:p>
          <a:p>
            <a:pPr lvl="1"/>
            <a:r>
              <a:rPr lang="en-US" sz="2800" dirty="0"/>
              <a:t>A CTS2 </a:t>
            </a:r>
            <a:r>
              <a:rPr lang="en-US" sz="2800" dirty="0" smtClean="0"/>
              <a:t>implementation </a:t>
            </a:r>
            <a:r>
              <a:rPr lang="en-US" sz="2800" dirty="0"/>
              <a:t>based on the NCBO BioPortal </a:t>
            </a:r>
            <a:r>
              <a:rPr lang="en-US" sz="2800" dirty="0" smtClean="0"/>
              <a:t>REST service</a:t>
            </a:r>
            <a:endParaRPr lang="en-US" sz="2800" dirty="0"/>
          </a:p>
          <a:p>
            <a:r>
              <a:rPr lang="en-US" sz="3100" dirty="0"/>
              <a:t>Functions supported:</a:t>
            </a:r>
          </a:p>
          <a:p>
            <a:pPr lvl="1"/>
            <a:r>
              <a:rPr lang="en-US" dirty="0" smtClean="0"/>
              <a:t>READ</a:t>
            </a:r>
            <a:endParaRPr lang="en-US" dirty="0"/>
          </a:p>
          <a:p>
            <a:pPr lvl="1"/>
            <a:r>
              <a:rPr lang="en-US" dirty="0"/>
              <a:t>QUERY</a:t>
            </a:r>
          </a:p>
          <a:p>
            <a:pPr marL="0" indent="0">
              <a:buNone/>
            </a:pPr>
            <a:endParaRPr lang="en-US" dirty="0"/>
          </a:p>
          <a:p>
            <a:pPr marL="0" indent="0">
              <a:buNone/>
            </a:pP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146</a:t>
            </a:fld>
            <a:endParaRPr lang="en-US"/>
          </a:p>
        </p:txBody>
      </p:sp>
    </p:spTree>
    <p:extLst>
      <p:ext uri="{BB962C8B-B14F-4D97-AF65-F5344CB8AC3E}">
        <p14:creationId xmlns:p14="http://schemas.microsoft.com/office/powerpoint/2010/main" val="75192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2800" dirty="0"/>
              <a:t>CTS2 Development Framework Implementations</a:t>
            </a:r>
            <a:br>
              <a:rPr lang="en-US" sz="2800"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sz="3100" dirty="0" smtClean="0"/>
              <a:t>Resources supported:</a:t>
            </a:r>
          </a:p>
          <a:p>
            <a:pPr lvl="1"/>
            <a:r>
              <a:rPr lang="en-US" dirty="0" smtClean="0"/>
              <a:t>Code System</a:t>
            </a:r>
          </a:p>
          <a:p>
            <a:pPr lvl="1"/>
            <a:r>
              <a:rPr lang="en-US" dirty="0" smtClean="0"/>
              <a:t>Code System Version</a:t>
            </a:r>
          </a:p>
          <a:p>
            <a:pPr lvl="1"/>
            <a:r>
              <a:rPr lang="en-US" dirty="0" smtClean="0"/>
              <a:t>Value Set</a:t>
            </a:r>
          </a:p>
          <a:p>
            <a:pPr lvl="1"/>
            <a:r>
              <a:rPr lang="en-US" dirty="0" smtClean="0"/>
              <a:t>Resolved Value Set</a:t>
            </a:r>
          </a:p>
          <a:p>
            <a:pPr lvl="1"/>
            <a:r>
              <a:rPr lang="en-US" dirty="0" smtClean="0"/>
              <a:t>Entity</a:t>
            </a:r>
          </a:p>
          <a:p>
            <a:pPr lvl="1"/>
            <a:r>
              <a:rPr lang="en-US" dirty="0" smtClean="0"/>
              <a:t>Association</a:t>
            </a:r>
            <a:endParaRPr lang="en-US" dirty="0"/>
          </a:p>
          <a:p>
            <a:r>
              <a:rPr lang="en-US" sz="3100" dirty="0" smtClean="0"/>
              <a:t>Status - Production</a:t>
            </a:r>
            <a:endParaRPr lang="en-US" sz="3100" dirty="0"/>
          </a:p>
          <a:p>
            <a:endParaRPr lang="en-US" dirty="0"/>
          </a:p>
        </p:txBody>
      </p:sp>
    </p:spTree>
    <p:extLst>
      <p:ext uri="{BB962C8B-B14F-4D97-AF65-F5344CB8AC3E}">
        <p14:creationId xmlns:p14="http://schemas.microsoft.com/office/powerpoint/2010/main" val="34770058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2800" dirty="0"/>
              <a:t>CTS2 Development Framework Implementations</a:t>
            </a:r>
            <a:br>
              <a:rPr lang="en-US" sz="2800"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sz="3100" dirty="0" smtClean="0"/>
              <a:t>Example </a:t>
            </a:r>
            <a:r>
              <a:rPr lang="en-US" sz="3100" dirty="0"/>
              <a:t>of how CTS2 can be implemented as a wrapper over an existing service </a:t>
            </a:r>
            <a:endParaRPr lang="en-US" sz="3100" dirty="0" smtClean="0"/>
          </a:p>
          <a:p>
            <a:r>
              <a:rPr lang="en-US" sz="3100" dirty="0" smtClean="0"/>
              <a:t>Augments (doesn’t replace) </a:t>
            </a:r>
            <a:r>
              <a:rPr lang="en-US" sz="3100" dirty="0"/>
              <a:t>existing </a:t>
            </a:r>
            <a:r>
              <a:rPr lang="en-US" sz="3100" dirty="0" smtClean="0"/>
              <a:t>solutions</a:t>
            </a:r>
          </a:p>
          <a:p>
            <a:r>
              <a:rPr lang="en-US" sz="3100" dirty="0"/>
              <a:t>E</a:t>
            </a:r>
            <a:r>
              <a:rPr lang="en-US" sz="3100" dirty="0" smtClean="0"/>
              <a:t>nables users </a:t>
            </a:r>
            <a:r>
              <a:rPr lang="en-US" sz="3100" dirty="0"/>
              <a:t>full access to all of the NCBO </a:t>
            </a:r>
            <a:r>
              <a:rPr lang="en-US" sz="3100" dirty="0" smtClean="0"/>
              <a:t>content through the CTS2 service</a:t>
            </a:r>
          </a:p>
          <a:p>
            <a:endParaRPr lang="en-US" sz="3100" dirty="0"/>
          </a:p>
          <a:p>
            <a:endParaRPr lang="en-US" sz="3100" dirty="0"/>
          </a:p>
        </p:txBody>
      </p:sp>
    </p:spTree>
    <p:extLst>
      <p:ext uri="{BB962C8B-B14F-4D97-AF65-F5344CB8AC3E}">
        <p14:creationId xmlns:p14="http://schemas.microsoft.com/office/powerpoint/2010/main" val="40978866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sz="2800" dirty="0"/>
              <a:t>CTS2 Development Framework Implementations</a:t>
            </a:r>
            <a:br>
              <a:rPr lang="en-US" sz="2800"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sz="3100" dirty="0">
                <a:hlinkClick r:id="rId3"/>
              </a:rPr>
              <a:t>http://www.bioontology.org/wiki/index.php/CTS2_BioPortal_wrapper</a:t>
            </a:r>
            <a:endParaRPr lang="en-US" sz="3100" dirty="0"/>
          </a:p>
          <a:p>
            <a:r>
              <a:rPr lang="en-US" sz="3100" dirty="0">
                <a:hlinkClick r:id="rId4"/>
              </a:rPr>
              <a:t>http://informatics.mayo.edu/cts2/rest/valuesets</a:t>
            </a:r>
            <a:endParaRPr lang="en-US" sz="3100" dirty="0"/>
          </a:p>
          <a:p>
            <a:endParaRPr lang="en-US" sz="3100" dirty="0"/>
          </a:p>
        </p:txBody>
      </p:sp>
    </p:spTree>
    <p:extLst>
      <p:ext uri="{BB962C8B-B14F-4D97-AF65-F5344CB8AC3E}">
        <p14:creationId xmlns:p14="http://schemas.microsoft.com/office/powerpoint/2010/main" val="265561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a:t>
            </a:r>
            <a:r>
              <a:rPr lang="en-US" dirty="0" smtClean="0"/>
              <a:t>?</a:t>
            </a:r>
            <a:endParaRPr lang="en-US" dirty="0"/>
          </a:p>
        </p:txBody>
      </p:sp>
      <p:sp>
        <p:nvSpPr>
          <p:cNvPr id="3" name="Content Placeholder 2"/>
          <p:cNvSpPr>
            <a:spLocks noGrp="1"/>
          </p:cNvSpPr>
          <p:nvPr>
            <p:ph idx="1"/>
          </p:nvPr>
        </p:nvSpPr>
        <p:spPr/>
        <p:txBody>
          <a:bodyPr/>
          <a:lstStyle/>
          <a:p>
            <a:r>
              <a:rPr lang="en-US" dirty="0" smtClean="0"/>
              <a:t>Ok </a:t>
            </a:r>
            <a:r>
              <a:rPr lang="en-US" dirty="0"/>
              <a:t>– I’ve downloaded them... </a:t>
            </a:r>
          </a:p>
          <a:p>
            <a:r>
              <a:rPr lang="en-US" dirty="0" smtClean="0"/>
              <a:t>I </a:t>
            </a:r>
            <a:r>
              <a:rPr lang="en-US" dirty="0"/>
              <a:t>create a set of SQL tables... </a:t>
            </a:r>
          </a:p>
          <a:p>
            <a:r>
              <a:rPr lang="en-US" dirty="0" smtClean="0"/>
              <a:t>.</a:t>
            </a:r>
            <a:r>
              <a:rPr lang="en-US" dirty="0"/>
              <a:t>.. construct some queries to create a dropdown list for a form </a:t>
            </a:r>
          </a:p>
          <a:p>
            <a:r>
              <a:rPr lang="en-US" dirty="0" smtClean="0"/>
              <a:t>.</a:t>
            </a:r>
            <a:r>
              <a:rPr lang="en-US" dirty="0"/>
              <a:t>.. write an Ajax application for my web page </a:t>
            </a:r>
          </a:p>
          <a:p>
            <a:r>
              <a:rPr lang="en-US" dirty="0" smtClean="0"/>
              <a:t>.</a:t>
            </a:r>
            <a:r>
              <a:rPr lang="en-US" dirty="0"/>
              <a:t>.. write some more queries to print the full names on a report </a:t>
            </a:r>
          </a:p>
          <a:p>
            <a:endParaRPr lang="en-US" dirty="0"/>
          </a:p>
        </p:txBody>
      </p:sp>
    </p:spTree>
    <p:extLst>
      <p:ext uri="{BB962C8B-B14F-4D97-AF65-F5344CB8AC3E}">
        <p14:creationId xmlns:p14="http://schemas.microsoft.com/office/powerpoint/2010/main" val="23972112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2800" dirty="0"/>
              <a:t>CTS2 Framework Implementations</a:t>
            </a:r>
            <a:r>
              <a:rPr lang="en-US" dirty="0"/>
              <a:t/>
            </a:r>
            <a:br>
              <a:rPr lang="en-US" dirty="0"/>
            </a:br>
            <a:r>
              <a:rPr lang="en-US" sz="2800" b="0" dirty="0">
                <a:solidFill>
                  <a:srgbClr val="FF0000"/>
                </a:solidFill>
              </a:rPr>
              <a:t>NCBO BioPortal </a:t>
            </a:r>
            <a:r>
              <a:rPr lang="en-US" sz="2800" b="0" dirty="0" smtClean="0">
                <a:solidFill>
                  <a:srgbClr val="FF0000"/>
                </a:solidFill>
              </a:rPr>
              <a:t>RDF</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RDF </a:t>
            </a:r>
            <a:r>
              <a:rPr lang="en-US" sz="3100" dirty="0"/>
              <a:t>Triplestore Wrapper</a:t>
            </a:r>
          </a:p>
          <a:p>
            <a:pPr lvl="1"/>
            <a:r>
              <a:rPr lang="en-US" sz="2800" dirty="0" smtClean="0"/>
              <a:t>A </a:t>
            </a:r>
            <a:r>
              <a:rPr lang="en-US" sz="2800" dirty="0"/>
              <a:t>CTS2 implementation based on the NCBO BioPortal SPARQL </a:t>
            </a:r>
            <a:r>
              <a:rPr lang="en-US" sz="2800" dirty="0" smtClean="0"/>
              <a:t>endpoint</a:t>
            </a:r>
            <a:endParaRPr lang="en-US" dirty="0"/>
          </a:p>
          <a:p>
            <a:r>
              <a:rPr lang="en-US" sz="3100" dirty="0" smtClean="0"/>
              <a:t>Functions supported:</a:t>
            </a:r>
            <a:endParaRPr lang="en-US" sz="3100" dirty="0"/>
          </a:p>
          <a:p>
            <a:pPr lvl="1"/>
            <a:r>
              <a:rPr lang="en-US" dirty="0"/>
              <a:t>READ</a:t>
            </a:r>
          </a:p>
          <a:p>
            <a:pPr lvl="1"/>
            <a:r>
              <a:rPr lang="en-US" dirty="0" smtClean="0"/>
              <a:t>QUERY</a:t>
            </a:r>
          </a:p>
          <a:p>
            <a:endParaRPr lang="en-US" dirty="0"/>
          </a:p>
          <a:p>
            <a:pPr marL="0" indent="0">
              <a:buNone/>
            </a:pPr>
            <a:endParaRPr lang="en-US" dirty="0" smtClean="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150</a:t>
            </a:fld>
            <a:endParaRPr lang="en-US"/>
          </a:p>
        </p:txBody>
      </p:sp>
    </p:spTree>
    <p:extLst>
      <p:ext uri="{BB962C8B-B14F-4D97-AF65-F5344CB8AC3E}">
        <p14:creationId xmlns:p14="http://schemas.microsoft.com/office/powerpoint/2010/main" val="1933937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CTS2 Framework Implementations</a:t>
            </a:r>
            <a:r>
              <a:rPr lang="en-US" dirty="0"/>
              <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sz="3100" dirty="0"/>
              <a:t>Resources supported:</a:t>
            </a:r>
          </a:p>
          <a:p>
            <a:pPr lvl="1"/>
            <a:r>
              <a:rPr lang="en-US" dirty="0"/>
              <a:t>Code System</a:t>
            </a:r>
          </a:p>
          <a:p>
            <a:pPr lvl="1"/>
            <a:r>
              <a:rPr lang="en-US" dirty="0"/>
              <a:t>Code System Version</a:t>
            </a:r>
          </a:p>
          <a:p>
            <a:pPr lvl="1"/>
            <a:r>
              <a:rPr lang="en-US" dirty="0"/>
              <a:t>Value Set</a:t>
            </a:r>
          </a:p>
          <a:p>
            <a:pPr lvl="1"/>
            <a:r>
              <a:rPr lang="en-US" dirty="0"/>
              <a:t>Resolved Value Set</a:t>
            </a:r>
          </a:p>
          <a:p>
            <a:pPr lvl="1"/>
            <a:r>
              <a:rPr lang="en-US" dirty="0"/>
              <a:t>Entity</a:t>
            </a:r>
          </a:p>
          <a:p>
            <a:pPr lvl="1"/>
            <a:r>
              <a:rPr lang="en-US" dirty="0"/>
              <a:t>Association</a:t>
            </a:r>
          </a:p>
          <a:p>
            <a:r>
              <a:rPr lang="en-US" sz="3100" dirty="0"/>
              <a:t>Status - Production</a:t>
            </a:r>
          </a:p>
          <a:p>
            <a:endParaRPr lang="en-US" dirty="0"/>
          </a:p>
        </p:txBody>
      </p:sp>
    </p:spTree>
    <p:extLst>
      <p:ext uri="{BB962C8B-B14F-4D97-AF65-F5344CB8AC3E}">
        <p14:creationId xmlns:p14="http://schemas.microsoft.com/office/powerpoint/2010/main" val="5339246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CTS2 Framework Implementations</a:t>
            </a:r>
            <a:r>
              <a:rPr lang="en-US" dirty="0"/>
              <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sz="3100" dirty="0" smtClean="0"/>
              <a:t>Example </a:t>
            </a:r>
            <a:r>
              <a:rPr lang="en-US" sz="3100" dirty="0"/>
              <a:t>of how to implement CTS2 </a:t>
            </a:r>
            <a:r>
              <a:rPr lang="en-US" sz="3100" dirty="0" smtClean="0"/>
              <a:t>as </a:t>
            </a:r>
            <a:r>
              <a:rPr lang="en-US" sz="3100" dirty="0"/>
              <a:t>a wrapper</a:t>
            </a:r>
            <a:r>
              <a:rPr lang="en-US" sz="3100" dirty="0" smtClean="0"/>
              <a:t> over an </a:t>
            </a:r>
            <a:r>
              <a:rPr lang="en-US" sz="3100" dirty="0"/>
              <a:t>RDF backend using </a:t>
            </a:r>
            <a:r>
              <a:rPr lang="en-US" sz="3100" dirty="0" smtClean="0"/>
              <a:t>SPARQL</a:t>
            </a:r>
            <a:endParaRPr lang="en-US" sz="3100" dirty="0"/>
          </a:p>
        </p:txBody>
      </p:sp>
    </p:spTree>
    <p:extLst>
      <p:ext uri="{BB962C8B-B14F-4D97-AF65-F5344CB8AC3E}">
        <p14:creationId xmlns:p14="http://schemas.microsoft.com/office/powerpoint/2010/main" val="19861228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CTS2 Framework Implementations</a:t>
            </a:r>
            <a:r>
              <a:rPr lang="en-US" dirty="0"/>
              <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sz="3100" dirty="0">
                <a:hlinkClick r:id="rId3"/>
              </a:rPr>
              <a:t>http://www.bioontology.org/wiki/index.php/CTS2_RDF_Plugin</a:t>
            </a:r>
            <a:endParaRPr lang="en-US" sz="3100" dirty="0"/>
          </a:p>
          <a:p>
            <a:r>
              <a:rPr lang="en-US" sz="3100" dirty="0">
                <a:hlinkClick r:id="rId4"/>
              </a:rPr>
              <a:t>http://informatics.mayo.edu/cts2/services/bioportal-rdf/valuesets</a:t>
            </a:r>
            <a:endParaRPr lang="en-US" sz="3100" dirty="0"/>
          </a:p>
        </p:txBody>
      </p:sp>
    </p:spTree>
    <p:extLst>
      <p:ext uri="{BB962C8B-B14F-4D97-AF65-F5344CB8AC3E}">
        <p14:creationId xmlns:p14="http://schemas.microsoft.com/office/powerpoint/2010/main" val="27676519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826375" cy="1371600"/>
          </a:xfrm>
        </p:spPr>
        <p:txBody>
          <a:bodyPr/>
          <a:lstStyle/>
          <a:p>
            <a:r>
              <a:rPr lang="en-US" dirty="0"/>
              <a:t>CTS2 Implementation (using py4cts2) </a:t>
            </a:r>
            <a:endParaRPr lang="en-US" dirty="0">
              <a:solidFill>
                <a:srgbClr val="FF0000"/>
              </a:solidFill>
            </a:endParaRPr>
          </a:p>
        </p:txBody>
      </p:sp>
      <p:sp>
        <p:nvSpPr>
          <p:cNvPr id="3" name="Content Placeholder 2"/>
          <p:cNvSpPr>
            <a:spLocks noGrp="1"/>
          </p:cNvSpPr>
          <p:nvPr>
            <p:ph idx="1"/>
          </p:nvPr>
        </p:nvSpPr>
        <p:spPr/>
        <p:txBody>
          <a:bodyPr/>
          <a:lstStyle/>
          <a:p>
            <a:r>
              <a:rPr lang="en-US" sz="3100" dirty="0" smtClean="0"/>
              <a:t>SNOMED </a:t>
            </a:r>
            <a:r>
              <a:rPr lang="en-US" sz="3100" dirty="0"/>
              <a:t>CT </a:t>
            </a:r>
            <a:r>
              <a:rPr lang="en-US" sz="3100" dirty="0" smtClean="0"/>
              <a:t>RF2 </a:t>
            </a:r>
            <a:r>
              <a:rPr lang="en-US" sz="3100" dirty="0"/>
              <a:t>(py4cts2</a:t>
            </a:r>
            <a:r>
              <a:rPr lang="en-US" sz="3100" dirty="0" smtClean="0"/>
              <a:t>)</a:t>
            </a:r>
          </a:p>
          <a:p>
            <a:pPr lvl="1"/>
            <a:r>
              <a:rPr lang="en-US" dirty="0"/>
              <a:t>A Python implementation of CTS2 to expose the </a:t>
            </a:r>
            <a:r>
              <a:rPr lang="en-US" dirty="0" smtClean="0"/>
              <a:t>contents </a:t>
            </a:r>
            <a:r>
              <a:rPr lang="en-US" dirty="0"/>
              <a:t>of the SNOMED CT RF2 </a:t>
            </a:r>
            <a:r>
              <a:rPr lang="en-US" dirty="0" smtClean="0"/>
              <a:t>distribution</a:t>
            </a:r>
            <a:endParaRPr lang="en-US" dirty="0"/>
          </a:p>
          <a:p>
            <a:pPr lvl="1"/>
            <a:r>
              <a:rPr lang="en-US" dirty="0"/>
              <a:t>This service provides REST based access to </a:t>
            </a:r>
            <a:r>
              <a:rPr lang="en-US" dirty="0" smtClean="0"/>
              <a:t>the </a:t>
            </a:r>
            <a:r>
              <a:rPr lang="en-US" dirty="0"/>
              <a:t>SNOMED </a:t>
            </a:r>
            <a:r>
              <a:rPr lang="en-US" dirty="0" smtClean="0"/>
              <a:t>tables </a:t>
            </a:r>
            <a:r>
              <a:rPr lang="en-US" dirty="0"/>
              <a:t>and their equivalent CTS2 </a:t>
            </a:r>
            <a:r>
              <a:rPr lang="en-US" dirty="0" smtClean="0"/>
              <a:t>rendering</a:t>
            </a:r>
          </a:p>
          <a:p>
            <a:pPr lvl="1"/>
            <a:r>
              <a:rPr lang="en-US" dirty="0"/>
              <a:t>Functions supported:</a:t>
            </a:r>
          </a:p>
          <a:p>
            <a:pPr lvl="2"/>
            <a:r>
              <a:rPr lang="en-US" dirty="0" smtClean="0"/>
              <a:t>READ</a:t>
            </a:r>
          </a:p>
          <a:p>
            <a:pPr lvl="2"/>
            <a:r>
              <a:rPr lang="en-US" dirty="0" smtClean="0"/>
              <a:t>QUERY</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154</a:t>
            </a:fld>
            <a:endParaRPr lang="en-US"/>
          </a:p>
        </p:txBody>
      </p:sp>
    </p:spTree>
    <p:extLst>
      <p:ext uri="{BB962C8B-B14F-4D97-AF65-F5344CB8AC3E}">
        <p14:creationId xmlns:p14="http://schemas.microsoft.com/office/powerpoint/2010/main" val="1109806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a:t>CTS2 Implementation (using py4cts2</a:t>
            </a:r>
            <a:r>
              <a:rPr lang="en-US" dirty="0" smtClean="0"/>
              <a:t>)</a:t>
            </a:r>
            <a:endParaRPr lang="en-US" dirty="0"/>
          </a:p>
        </p:txBody>
      </p:sp>
      <p:sp>
        <p:nvSpPr>
          <p:cNvPr id="3" name="Content Placeholder 2"/>
          <p:cNvSpPr>
            <a:spLocks noGrp="1"/>
          </p:cNvSpPr>
          <p:nvPr>
            <p:ph idx="1"/>
          </p:nvPr>
        </p:nvSpPr>
        <p:spPr/>
        <p:txBody>
          <a:bodyPr/>
          <a:lstStyle/>
          <a:p>
            <a:r>
              <a:rPr lang="en-US" sz="3100" dirty="0"/>
              <a:t>Resources supported:</a:t>
            </a:r>
          </a:p>
          <a:p>
            <a:pPr lvl="1"/>
            <a:r>
              <a:rPr lang="en-US" dirty="0"/>
              <a:t>Code System</a:t>
            </a:r>
          </a:p>
          <a:p>
            <a:pPr lvl="1"/>
            <a:r>
              <a:rPr lang="en-US" dirty="0"/>
              <a:t>Code System Version</a:t>
            </a:r>
          </a:p>
          <a:p>
            <a:pPr lvl="1"/>
            <a:r>
              <a:rPr lang="en-US" dirty="0"/>
              <a:t>Value Set</a:t>
            </a:r>
          </a:p>
          <a:p>
            <a:pPr lvl="1"/>
            <a:r>
              <a:rPr lang="en-US" dirty="0"/>
              <a:t>Resolved Value Set</a:t>
            </a:r>
          </a:p>
          <a:p>
            <a:pPr lvl="1"/>
            <a:r>
              <a:rPr lang="en-US" dirty="0"/>
              <a:t>Entity</a:t>
            </a:r>
          </a:p>
          <a:p>
            <a:pPr lvl="1"/>
            <a:r>
              <a:rPr lang="en-US" dirty="0" smtClean="0"/>
              <a:t>Association</a:t>
            </a:r>
          </a:p>
          <a:p>
            <a:pPr lvl="1"/>
            <a:r>
              <a:rPr lang="en-US" dirty="0" smtClean="0"/>
              <a:t>Advanced Association</a:t>
            </a:r>
            <a:endParaRPr lang="en-US" dirty="0"/>
          </a:p>
          <a:p>
            <a:r>
              <a:rPr lang="en-US" sz="3100" dirty="0"/>
              <a:t>Status - </a:t>
            </a:r>
            <a:r>
              <a:rPr lang="en-US" sz="3100" dirty="0" smtClean="0"/>
              <a:t>Development</a:t>
            </a:r>
            <a:endParaRPr lang="en-US" sz="3100" dirty="0"/>
          </a:p>
          <a:p>
            <a:endParaRPr lang="en-US" dirty="0"/>
          </a:p>
        </p:txBody>
      </p:sp>
    </p:spTree>
    <p:extLst>
      <p:ext uri="{BB962C8B-B14F-4D97-AF65-F5344CB8AC3E}">
        <p14:creationId xmlns:p14="http://schemas.microsoft.com/office/powerpoint/2010/main" val="41626874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a:t>CTS2 </a:t>
            </a:r>
            <a:r>
              <a:rPr lang="en-US" dirty="0" smtClean="0"/>
              <a:t>Implementation </a:t>
            </a:r>
            <a:r>
              <a:rPr lang="en-US" dirty="0"/>
              <a:t>(</a:t>
            </a:r>
            <a:r>
              <a:rPr lang="en-US" dirty="0" smtClean="0"/>
              <a:t>using py4cts2) </a:t>
            </a:r>
            <a:endParaRPr lang="en-US" dirty="0"/>
          </a:p>
        </p:txBody>
      </p:sp>
      <p:sp>
        <p:nvSpPr>
          <p:cNvPr id="3" name="Content Placeholder 2"/>
          <p:cNvSpPr>
            <a:spLocks noGrp="1"/>
          </p:cNvSpPr>
          <p:nvPr>
            <p:ph idx="1"/>
          </p:nvPr>
        </p:nvSpPr>
        <p:spPr/>
        <p:txBody>
          <a:bodyPr/>
          <a:lstStyle/>
          <a:p>
            <a:r>
              <a:rPr lang="en-US" sz="3100" dirty="0" smtClean="0"/>
              <a:t>Most </a:t>
            </a:r>
            <a:r>
              <a:rPr lang="en-US" sz="3100" dirty="0"/>
              <a:t>full featured SNOMEDCT </a:t>
            </a:r>
            <a:r>
              <a:rPr lang="en-US" sz="3100" dirty="0" smtClean="0"/>
              <a:t>implementation </a:t>
            </a:r>
          </a:p>
          <a:p>
            <a:r>
              <a:rPr lang="en-US" sz="3100" dirty="0" smtClean="0"/>
              <a:t>Has </a:t>
            </a:r>
            <a:r>
              <a:rPr lang="en-US" sz="3100" dirty="0"/>
              <a:t>RDF output </a:t>
            </a:r>
            <a:r>
              <a:rPr lang="en-US" sz="3100" dirty="0" smtClean="0"/>
              <a:t>capability</a:t>
            </a:r>
          </a:p>
          <a:p>
            <a:r>
              <a:rPr lang="en-US" sz="3100" dirty="0" smtClean="0"/>
              <a:t>Only </a:t>
            </a:r>
            <a:r>
              <a:rPr lang="en-US" sz="3100" dirty="0"/>
              <a:t>CTS2 </a:t>
            </a:r>
            <a:r>
              <a:rPr lang="en-US" sz="3100" dirty="0" smtClean="0"/>
              <a:t>implementation (to date) that supports </a:t>
            </a:r>
            <a:r>
              <a:rPr lang="en-US" sz="3100" dirty="0"/>
              <a:t>the Advanced </a:t>
            </a:r>
            <a:r>
              <a:rPr lang="en-US" sz="3100" dirty="0" smtClean="0"/>
              <a:t>Association </a:t>
            </a:r>
            <a:r>
              <a:rPr lang="en-US" sz="3100" dirty="0"/>
              <a:t>(Graph) CTS2 </a:t>
            </a:r>
            <a:r>
              <a:rPr lang="en-US" sz="3100" dirty="0" smtClean="0"/>
              <a:t>profile</a:t>
            </a:r>
          </a:p>
          <a:p>
            <a:r>
              <a:rPr lang="en-US" sz="3100" dirty="0"/>
              <a:t>Implementation of CTS2 that showcases how the CTS2 spec may be implemented in a different language</a:t>
            </a:r>
          </a:p>
          <a:p>
            <a:pPr marL="0" indent="0">
              <a:buNone/>
            </a:pPr>
            <a:endParaRPr lang="en-US" sz="3100" dirty="0" smtClean="0"/>
          </a:p>
          <a:p>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156</a:t>
            </a:fld>
            <a:endParaRPr lang="en-US"/>
          </a:p>
        </p:txBody>
      </p:sp>
    </p:spTree>
    <p:extLst>
      <p:ext uri="{BB962C8B-B14F-4D97-AF65-F5344CB8AC3E}">
        <p14:creationId xmlns:p14="http://schemas.microsoft.com/office/powerpoint/2010/main" val="75216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CTS2 Implementation (using py4cts2) </a:t>
            </a:r>
          </a:p>
        </p:txBody>
      </p:sp>
      <p:sp>
        <p:nvSpPr>
          <p:cNvPr id="3" name="Content Placeholder 2"/>
          <p:cNvSpPr>
            <a:spLocks noGrp="1"/>
          </p:cNvSpPr>
          <p:nvPr>
            <p:ph idx="1"/>
          </p:nvPr>
        </p:nvSpPr>
        <p:spPr/>
        <p:txBody>
          <a:bodyPr/>
          <a:lstStyle/>
          <a:p>
            <a:r>
              <a:rPr lang="en-US" sz="3100" dirty="0"/>
              <a:t>Examples</a:t>
            </a:r>
          </a:p>
          <a:p>
            <a:pPr lvl="1"/>
            <a:r>
              <a:rPr lang="en-US" dirty="0"/>
              <a:t>CTS2 Viewer – Entity Details Window</a:t>
            </a:r>
          </a:p>
          <a:p>
            <a:pPr lvl="2"/>
            <a:r>
              <a:rPr lang="en-US" u="sng" dirty="0">
                <a:hlinkClick r:id="rId2"/>
              </a:rPr>
              <a:t>https://informatics.mayo.edu/vsmc/</a:t>
            </a:r>
            <a:endParaRPr lang="en-US" u="sng" dirty="0"/>
          </a:p>
          <a:p>
            <a:r>
              <a:rPr lang="en-US" sz="3100" u="sng" smtClean="0">
                <a:hlinkClick r:id="rId3"/>
              </a:rPr>
              <a:t>http</a:t>
            </a:r>
            <a:r>
              <a:rPr lang="en-US" sz="3100" u="sng" dirty="0">
                <a:hlinkClick r:id="rId3"/>
              </a:rPr>
              <a:t>://informatics.mayo.edu/cts2/services/py4cts2</a:t>
            </a:r>
          </a:p>
        </p:txBody>
      </p:sp>
    </p:spTree>
    <p:extLst>
      <p:ext uri="{BB962C8B-B14F-4D97-AF65-F5344CB8AC3E}">
        <p14:creationId xmlns:p14="http://schemas.microsoft.com/office/powerpoint/2010/main" val="182695458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smtClean="0"/>
              <a:t>Web Applications using the CTS2 Service</a:t>
            </a:r>
            <a:endParaRPr lang="en-US" dirty="0"/>
          </a:p>
        </p:txBody>
      </p:sp>
    </p:spTree>
    <p:extLst>
      <p:ext uri="{BB962C8B-B14F-4D97-AF65-F5344CB8AC3E}">
        <p14:creationId xmlns:p14="http://schemas.microsoft.com/office/powerpoint/2010/main" val="4243067628"/>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smtClean="0"/>
              <a:t>Web Applications</a:t>
            </a:r>
            <a:r>
              <a:rPr lang="en-US" dirty="0"/>
              <a:t/>
            </a:r>
            <a:br>
              <a:rPr lang="en-US" dirty="0"/>
            </a:br>
            <a:r>
              <a:rPr lang="en-US" sz="2800" b="0" dirty="0" smtClean="0">
                <a:solidFill>
                  <a:srgbClr val="FF0000"/>
                </a:solidFill>
              </a:rPr>
              <a:t>CTS2 Value Set Viewer</a:t>
            </a:r>
            <a:endParaRPr lang="en-US" sz="2800" b="0" dirty="0">
              <a:solidFill>
                <a:srgbClr val="FF0000"/>
              </a:solidFill>
            </a:endParaRPr>
          </a:p>
        </p:txBody>
      </p:sp>
      <p:sp>
        <p:nvSpPr>
          <p:cNvPr id="3" name="Content Placeholder 2"/>
          <p:cNvSpPr>
            <a:spLocks noGrp="1"/>
          </p:cNvSpPr>
          <p:nvPr>
            <p:ph idx="1"/>
          </p:nvPr>
        </p:nvSpPr>
        <p:spPr/>
        <p:txBody>
          <a:bodyPr/>
          <a:lstStyle/>
          <a:p>
            <a:r>
              <a:rPr lang="en-US" sz="3100" dirty="0"/>
              <a:t>Generic Value Set </a:t>
            </a:r>
            <a:r>
              <a:rPr lang="en-US" sz="3100" dirty="0" smtClean="0"/>
              <a:t>Viewer to:</a:t>
            </a:r>
          </a:p>
          <a:p>
            <a:pPr lvl="1"/>
            <a:r>
              <a:rPr lang="en-US" sz="2400" dirty="0" smtClean="0"/>
              <a:t>Browse value sets and its entities</a:t>
            </a:r>
          </a:p>
          <a:p>
            <a:pPr lvl="1"/>
            <a:r>
              <a:rPr lang="en-US" sz="2400" dirty="0" smtClean="0"/>
              <a:t>Search for value sets</a:t>
            </a:r>
          </a:p>
          <a:p>
            <a:pPr lvl="1"/>
            <a:r>
              <a:rPr lang="en-US" sz="2400" dirty="0" smtClean="0"/>
              <a:t>Export value sets</a:t>
            </a:r>
          </a:p>
          <a:p>
            <a:r>
              <a:rPr lang="en-US" sz="3100" dirty="0" smtClean="0"/>
              <a:t>Initially created for MU </a:t>
            </a:r>
            <a:r>
              <a:rPr lang="en-US" sz="3100" dirty="0"/>
              <a:t>Quality Measure Value Set </a:t>
            </a:r>
            <a:r>
              <a:rPr lang="en-US" sz="3100" dirty="0" smtClean="0"/>
              <a:t>Service to serve NLM Value Sets  </a:t>
            </a:r>
            <a:endParaRPr lang="en-US" sz="3100" dirty="0"/>
          </a:p>
          <a:p>
            <a:pPr lvl="1"/>
            <a:r>
              <a:rPr lang="en-US" sz="2400" dirty="0" smtClean="0"/>
              <a:t>Can view any CTS2 compliant Value </a:t>
            </a:r>
            <a:r>
              <a:rPr lang="en-US" sz="2400" dirty="0"/>
              <a:t>Set service (</a:t>
            </a:r>
            <a:r>
              <a:rPr lang="en-US" sz="2400" dirty="0" smtClean="0"/>
              <a:t>NCBO,PHINVADS CDC,VSAC)</a:t>
            </a:r>
            <a:endParaRPr lang="en-US" sz="2400" dirty="0"/>
          </a:p>
          <a:p>
            <a:r>
              <a:rPr lang="en-US" sz="3100" dirty="0">
                <a:hlinkClick r:id="rId3"/>
              </a:rPr>
              <a:t>https://informatics.mayo.edu/vsmc/?showAll=</a:t>
            </a:r>
            <a:r>
              <a:rPr lang="en-US" sz="3100" dirty="0" smtClean="0">
                <a:hlinkClick r:id="rId3"/>
              </a:rPr>
              <a:t>true</a:t>
            </a:r>
            <a:endParaRPr lang="en-US" sz="3100" dirty="0" smtClean="0"/>
          </a:p>
          <a:p>
            <a:pPr marL="0" indent="0">
              <a:buNone/>
            </a:pP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159</a:t>
            </a:fld>
            <a:endParaRPr lang="en-US"/>
          </a:p>
        </p:txBody>
      </p:sp>
    </p:spTree>
    <p:extLst>
      <p:ext uri="{BB962C8B-B14F-4D97-AF65-F5344CB8AC3E}">
        <p14:creationId xmlns:p14="http://schemas.microsoft.com/office/powerpoint/2010/main" val="2787253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p:txBody>
          <a:bodyPr/>
          <a:lstStyle/>
          <a:p>
            <a:r>
              <a:rPr lang="en-US" dirty="0" smtClean="0"/>
              <a:t>Discover </a:t>
            </a:r>
            <a:r>
              <a:rPr lang="en-US" dirty="0"/>
              <a:t>the accounting package needs three character codes </a:t>
            </a:r>
          </a:p>
          <a:p>
            <a:r>
              <a:rPr lang="en-US" dirty="0" smtClean="0"/>
              <a:t>Repeat </a:t>
            </a:r>
            <a:r>
              <a:rPr lang="en-US" dirty="0"/>
              <a:t>the download and write a conversion </a:t>
            </a:r>
          </a:p>
          <a:p>
            <a:r>
              <a:rPr lang="en-US" dirty="0" smtClean="0"/>
              <a:t>Discover </a:t>
            </a:r>
            <a:r>
              <a:rPr lang="en-US" dirty="0"/>
              <a:t>the accounting package hasn’t updated their tables since 1990... - what do we do with “YU” </a:t>
            </a:r>
          </a:p>
          <a:p>
            <a:r>
              <a:rPr lang="en-US" dirty="0" smtClean="0"/>
              <a:t>Discover </a:t>
            </a:r>
            <a:r>
              <a:rPr lang="en-US" dirty="0"/>
              <a:t>ISO </a:t>
            </a:r>
            <a:r>
              <a:rPr lang="en-US" i="1" dirty="0"/>
              <a:t>reuses </a:t>
            </a:r>
            <a:r>
              <a:rPr lang="en-US" dirty="0"/>
              <a:t>codes (!!!) </a:t>
            </a:r>
          </a:p>
          <a:p>
            <a:endParaRPr lang="en-US" dirty="0"/>
          </a:p>
        </p:txBody>
      </p:sp>
    </p:spTree>
    <p:extLst>
      <p:ext uri="{BB962C8B-B14F-4D97-AF65-F5344CB8AC3E}">
        <p14:creationId xmlns:p14="http://schemas.microsoft.com/office/powerpoint/2010/main" val="3990957730"/>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Web Applications</a:t>
            </a:r>
            <a:br>
              <a:rPr lang="en-US" dirty="0"/>
            </a:br>
            <a:r>
              <a:rPr lang="en-US" sz="2800" dirty="0">
                <a:solidFill>
                  <a:srgbClr val="FF0000"/>
                </a:solidFill>
              </a:rPr>
              <a:t>CTS2 Value Set Viewer</a:t>
            </a:r>
          </a:p>
        </p:txBody>
      </p:sp>
      <p:pic>
        <p:nvPicPr>
          <p:cNvPr id="4" name="Content Placeholder 5"/>
          <p:cNvPicPr>
            <a:picLocks noGrp="1" noChangeAspect="1"/>
          </p:cNvPicPr>
          <p:nvPr>
            <p:ph idx="1"/>
          </p:nvPr>
        </p:nvPicPr>
        <p:blipFill rotWithShape="1">
          <a:blip r:embed="rId2"/>
          <a:srcRect l="-4583" t="-970" r="-3731" b="-2430"/>
          <a:stretch/>
        </p:blipFill>
        <p:spPr>
          <a:xfrm>
            <a:off x="-124010" y="1752600"/>
            <a:ext cx="9268010" cy="4419600"/>
          </a:xfrm>
          <a:prstGeom prst="rect">
            <a:avLst/>
          </a:prstGeom>
        </p:spPr>
      </p:pic>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160</a:t>
            </a:fld>
            <a:endParaRPr lang="en-US"/>
          </a:p>
        </p:txBody>
      </p:sp>
    </p:spTree>
    <p:extLst>
      <p:ext uri="{BB962C8B-B14F-4D97-AF65-F5344CB8AC3E}">
        <p14:creationId xmlns:p14="http://schemas.microsoft.com/office/powerpoint/2010/main" val="129232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a:t>Web Applications</a:t>
            </a:r>
            <a:br>
              <a:rPr lang="en-US" dirty="0"/>
            </a:br>
            <a:r>
              <a:rPr lang="en-US" sz="2800" dirty="0">
                <a:solidFill>
                  <a:srgbClr val="FF0000"/>
                </a:solidFill>
              </a:rPr>
              <a:t>CTS2 Value Set Viewer</a:t>
            </a:r>
          </a:p>
        </p:txBody>
      </p:sp>
      <p:pic>
        <p:nvPicPr>
          <p:cNvPr id="4" name="Content Placeholder 4"/>
          <p:cNvPicPr>
            <a:picLocks noGrp="1" noChangeAspect="1"/>
          </p:cNvPicPr>
          <p:nvPr>
            <p:ph idx="1"/>
          </p:nvPr>
        </p:nvPicPr>
        <p:blipFill rotWithShape="1">
          <a:blip r:embed="rId2"/>
          <a:srcRect l="-311" t="-574" b="-179"/>
          <a:stretch/>
        </p:blipFill>
        <p:spPr>
          <a:xfrm>
            <a:off x="220043" y="1676400"/>
            <a:ext cx="8619157" cy="4565956"/>
          </a:xfrm>
        </p:spPr>
      </p:pic>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161</a:t>
            </a:fld>
            <a:endParaRPr lang="en-US"/>
          </a:p>
        </p:txBody>
      </p:sp>
      <p:sp>
        <p:nvSpPr>
          <p:cNvPr id="5" name="TextBox 4"/>
          <p:cNvSpPr txBox="1"/>
          <p:nvPr/>
        </p:nvSpPr>
        <p:spPr>
          <a:xfrm>
            <a:off x="2438400" y="4724400"/>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Tree>
    <p:extLst>
      <p:ext uri="{BB962C8B-B14F-4D97-AF65-F5344CB8AC3E}">
        <p14:creationId xmlns:p14="http://schemas.microsoft.com/office/powerpoint/2010/main" val="1372741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Applications</a:t>
            </a:r>
            <a:br>
              <a:rPr lang="en-US" dirty="0"/>
            </a:br>
            <a:r>
              <a:rPr lang="en-US" sz="2800" b="0" dirty="0">
                <a:solidFill>
                  <a:srgbClr val="FF0000"/>
                </a:solidFill>
              </a:rPr>
              <a:t>High-Throughput Phenotyping (HTP</a:t>
            </a:r>
            <a:r>
              <a:rPr lang="en-US" sz="2800" b="0" dirty="0" smtClean="0">
                <a:solidFill>
                  <a:srgbClr val="FF0000"/>
                </a:solidFill>
              </a:rPr>
              <a:t>)</a:t>
            </a:r>
            <a:endParaRPr lang="en-US" sz="2800" b="0" dirty="0">
              <a:solidFill>
                <a:srgbClr val="FF0000"/>
              </a:solidFill>
            </a:endParaRPr>
          </a:p>
        </p:txBody>
      </p:sp>
      <p:sp>
        <p:nvSpPr>
          <p:cNvPr id="3" name="Content Placeholder 2"/>
          <p:cNvSpPr>
            <a:spLocks noGrp="1"/>
          </p:cNvSpPr>
          <p:nvPr>
            <p:ph idx="1"/>
          </p:nvPr>
        </p:nvSpPr>
        <p:spPr/>
        <p:txBody>
          <a:bodyPr/>
          <a:lstStyle/>
          <a:p>
            <a:r>
              <a:rPr lang="en-US" altLang="ja-JP" sz="3100" dirty="0">
                <a:ea typeface="MS PGothic" pitchFamily="34" charset="-128"/>
              </a:rPr>
              <a:t>A tool to help identify patient cohorts using electronic health record (EHR) data by leveraging informatics-based </a:t>
            </a:r>
            <a:r>
              <a:rPr lang="en-US" altLang="ja-JP" sz="3100" dirty="0" err="1">
                <a:ea typeface="MS PGothic" pitchFamily="34" charset="-128"/>
              </a:rPr>
              <a:t>phenotyping</a:t>
            </a:r>
            <a:r>
              <a:rPr lang="en-US" altLang="ja-JP" sz="3100" dirty="0">
                <a:ea typeface="MS PGothic" pitchFamily="34" charset="-128"/>
              </a:rPr>
              <a:t> </a:t>
            </a:r>
            <a:r>
              <a:rPr lang="en-US" altLang="ja-JP" sz="3100" dirty="0" smtClean="0">
                <a:ea typeface="MS PGothic" pitchFamily="34" charset="-128"/>
              </a:rPr>
              <a:t>processes</a:t>
            </a:r>
            <a:endParaRPr lang="en-US" sz="3100" dirty="0"/>
          </a:p>
          <a:p>
            <a:r>
              <a:rPr lang="en-US" sz="3100" dirty="0"/>
              <a:t>Rules from the </a:t>
            </a:r>
            <a:r>
              <a:rPr lang="en-US" sz="3100" dirty="0" smtClean="0"/>
              <a:t>National Quality Forum (NQF) </a:t>
            </a:r>
            <a:r>
              <a:rPr lang="en-US" sz="3100" dirty="0"/>
              <a:t>Quality Data Model (QDM) files can be uploaded to the Phenotype </a:t>
            </a:r>
            <a:r>
              <a:rPr lang="en-US" sz="3100" dirty="0" smtClean="0"/>
              <a:t>Portal</a:t>
            </a:r>
            <a:endParaRPr lang="en-US" sz="3100" dirty="0"/>
          </a:p>
          <a:p>
            <a:pPr marL="0" indent="0">
              <a:buNone/>
            </a:pPr>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162</a:t>
            </a:fld>
            <a:endParaRPr lang="en-US"/>
          </a:p>
        </p:txBody>
      </p:sp>
    </p:spTree>
    <p:extLst>
      <p:ext uri="{BB962C8B-B14F-4D97-AF65-F5344CB8AC3E}">
        <p14:creationId xmlns:p14="http://schemas.microsoft.com/office/powerpoint/2010/main" val="1489705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Convert structured phenotype criteria into executable queries using </a:t>
            </a:r>
            <a:r>
              <a:rPr lang="en-US" sz="3100" dirty="0" err="1" smtClean="0"/>
              <a:t>JBoss</a:t>
            </a:r>
            <a:r>
              <a:rPr lang="en-US" sz="3100" dirty="0" smtClean="0"/>
              <a:t> </a:t>
            </a:r>
            <a:r>
              <a:rPr lang="en-US" sz="3100" dirty="0"/>
              <a:t>Drools </a:t>
            </a:r>
            <a:r>
              <a:rPr lang="en-US" sz="3100" dirty="0" smtClean="0"/>
              <a:t>Rules</a:t>
            </a:r>
            <a:endParaRPr lang="en-US" sz="3100" dirty="0"/>
          </a:p>
          <a:p>
            <a:r>
              <a:rPr lang="en-US" sz="3100" dirty="0"/>
              <a:t>Runs against Clinical Element Model (CEM) DB and </a:t>
            </a:r>
            <a:r>
              <a:rPr lang="en-US" sz="3100" dirty="0" smtClean="0"/>
              <a:t>EHRs </a:t>
            </a:r>
            <a:r>
              <a:rPr lang="en-US" sz="3100" dirty="0"/>
              <a:t>to find cohorts that match the given </a:t>
            </a:r>
            <a:r>
              <a:rPr lang="en-US" sz="3100" dirty="0" smtClean="0"/>
              <a:t>criteria</a:t>
            </a:r>
            <a:endParaRPr lang="en-US" sz="3100" dirty="0"/>
          </a:p>
          <a:p>
            <a:pPr marL="0" indent="0">
              <a:buNone/>
            </a:pPr>
            <a:endParaRPr lang="en-US" sz="3100" dirty="0"/>
          </a:p>
        </p:txBody>
      </p:sp>
      <p:sp>
        <p:nvSpPr>
          <p:cNvPr id="5" name="Date Placeholder 2"/>
          <p:cNvSpPr>
            <a:spLocks noGrp="1"/>
          </p:cNvSpPr>
          <p:nvPr>
            <p:ph type="dt" sz="half" idx="10"/>
          </p:nvPr>
        </p:nvSpPr>
        <p:spPr>
          <a:xfrm>
            <a:off x="228600" y="6553200"/>
            <a:ext cx="1905000" cy="152400"/>
          </a:xfrm>
        </p:spPr>
        <p:txBody>
          <a:bodyPr/>
          <a:lstStyle/>
          <a:p>
            <a:r>
              <a:rPr lang="en-US" dirty="0" smtClean="0"/>
              <a:t>December 11, 2012</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163</a:t>
            </a:fld>
            <a:endParaRPr lang="en-US"/>
          </a:p>
        </p:txBody>
      </p:sp>
    </p:spTree>
    <p:extLst>
      <p:ext uri="{BB962C8B-B14F-4D97-AF65-F5344CB8AC3E}">
        <p14:creationId xmlns:p14="http://schemas.microsoft.com/office/powerpoint/2010/main" val="226987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Users can currently view Value Sets and their entities via the CTS2 </a:t>
            </a:r>
            <a:r>
              <a:rPr lang="en-US" sz="3100" dirty="0" smtClean="0"/>
              <a:t>service</a:t>
            </a:r>
            <a:endParaRPr lang="en-US" sz="3100" dirty="0"/>
          </a:p>
          <a:p>
            <a:r>
              <a:rPr lang="en-US" sz="3100" dirty="0" smtClean="0"/>
              <a:t>Planned availability </a:t>
            </a:r>
            <a:r>
              <a:rPr lang="en-US" sz="3100" dirty="0"/>
              <a:t>to add/remove </a:t>
            </a:r>
            <a:r>
              <a:rPr lang="en-US" sz="3100" dirty="0" smtClean="0"/>
              <a:t>entries from </a:t>
            </a:r>
            <a:r>
              <a:rPr lang="en-US" sz="3100" dirty="0"/>
              <a:t>Value Sets and save them. This will allow the user to execute the phenotypes with modified criteria to see how it affects the </a:t>
            </a:r>
            <a:r>
              <a:rPr lang="en-US" sz="3100" dirty="0" smtClean="0"/>
              <a:t>results</a:t>
            </a:r>
            <a:endParaRPr lang="en-US" sz="3100" dirty="0"/>
          </a:p>
          <a:p>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164</a:t>
            </a:fld>
            <a:endParaRPr lang="en-US"/>
          </a:p>
        </p:txBody>
      </p:sp>
    </p:spTree>
    <p:extLst>
      <p:ext uri="{BB962C8B-B14F-4D97-AF65-F5344CB8AC3E}">
        <p14:creationId xmlns:p14="http://schemas.microsoft.com/office/powerpoint/2010/main" val="865419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a:xfrm>
            <a:off x="685800" y="1600200"/>
            <a:ext cx="7620000" cy="4203700"/>
          </a:xfrm>
        </p:spPr>
        <p:txBody>
          <a:bodyPr/>
          <a:lstStyle/>
          <a:p>
            <a:r>
              <a:rPr lang="en-US" dirty="0">
                <a:hlinkClick r:id="rId2"/>
              </a:rPr>
              <a:t>http://</a:t>
            </a:r>
            <a:r>
              <a:rPr lang="en-US" dirty="0" err="1">
                <a:hlinkClick r:id="rId2"/>
              </a:rPr>
              <a:t>phenotypeportal.org</a:t>
            </a:r>
            <a:r>
              <a:rPr lang="en-US" dirty="0">
                <a:hlinkClick r:id="rId2"/>
              </a:rPr>
              <a:t>/</a:t>
            </a:r>
            <a:endParaRPr lang="en-US" dirty="0"/>
          </a:p>
          <a:p>
            <a:endParaRPr lang="en-US" dirty="0" smtClean="0">
              <a:solidFill>
                <a:srgbClr val="FF0000"/>
              </a:solidFill>
            </a:endParaRPr>
          </a:p>
        </p:txBody>
      </p:sp>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165</a:t>
            </a:fld>
            <a:endParaRPr lang="en-US"/>
          </a:p>
        </p:txBody>
      </p:sp>
      <p:pic>
        <p:nvPicPr>
          <p:cNvPr id="4" name="Picture 3"/>
          <p:cNvPicPr>
            <a:picLocks noChangeAspect="1"/>
          </p:cNvPicPr>
          <p:nvPr/>
        </p:nvPicPr>
        <p:blipFill>
          <a:blip r:embed="rId3"/>
          <a:stretch>
            <a:fillRect/>
          </a:stretch>
        </p:blipFill>
        <p:spPr>
          <a:xfrm>
            <a:off x="304801" y="2629742"/>
            <a:ext cx="8534400" cy="3246932"/>
          </a:xfrm>
          <a:prstGeom prst="rect">
            <a:avLst/>
          </a:prstGeom>
        </p:spPr>
      </p:pic>
    </p:spTree>
    <p:extLst>
      <p:ext uri="{BB962C8B-B14F-4D97-AF65-F5344CB8AC3E}">
        <p14:creationId xmlns:p14="http://schemas.microsoft.com/office/powerpoint/2010/main" val="381187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t>
            </a:r>
            <a:r>
              <a:rPr lang="en-US" dirty="0" smtClean="0"/>
              <a:t>Applications</a:t>
            </a:r>
            <a:br>
              <a:rPr lang="en-US" dirty="0" smtClean="0"/>
            </a:br>
            <a:r>
              <a:rPr lang="en-US" sz="2800" dirty="0">
                <a:solidFill>
                  <a:srgbClr val="FF0000"/>
                </a:solidFill>
              </a:rPr>
              <a:t>CTS2 Maintenance </a:t>
            </a:r>
            <a:r>
              <a:rPr lang="en-US" sz="2800" dirty="0" smtClean="0">
                <a:solidFill>
                  <a:srgbClr val="FF0000"/>
                </a:solidFill>
              </a:rPr>
              <a:t>Editor</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Application for managing </a:t>
            </a:r>
            <a:r>
              <a:rPr lang="en-US" sz="3100" dirty="0" err="1"/>
              <a:t>CodeSystems</a:t>
            </a:r>
            <a:r>
              <a:rPr lang="en-US" sz="3100" dirty="0"/>
              <a:t>, Entities, and Change Sets </a:t>
            </a:r>
          </a:p>
          <a:p>
            <a:r>
              <a:rPr lang="en-US" sz="3100" dirty="0"/>
              <a:t>Demonstration of CTS2 maintenance functionality </a:t>
            </a:r>
          </a:p>
          <a:p>
            <a:r>
              <a:rPr lang="en-US" sz="3100" dirty="0"/>
              <a:t>Currently in development</a:t>
            </a:r>
          </a:p>
          <a:p>
            <a:r>
              <a:rPr lang="en-US" sz="3100" u="sng" dirty="0">
                <a:hlinkClick r:id="rId3"/>
              </a:rPr>
              <a:t>http://informatics.mayo.edu/exist/cts2/rest/editor/console</a:t>
            </a:r>
            <a:endParaRPr lang="en-US" sz="3100" dirty="0"/>
          </a:p>
          <a:p>
            <a:pPr marL="0" indent="0">
              <a:buNone/>
            </a:pPr>
            <a:endParaRPr lang="en-US" sz="3100" dirty="0"/>
          </a:p>
        </p:txBody>
      </p:sp>
    </p:spTree>
    <p:extLst>
      <p:ext uri="{BB962C8B-B14F-4D97-AF65-F5344CB8AC3E}">
        <p14:creationId xmlns:p14="http://schemas.microsoft.com/office/powerpoint/2010/main" val="20862979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dirty="0">
                <a:solidFill>
                  <a:srgbClr val="FF0000"/>
                </a:solidFill>
              </a:rPr>
              <a:t>CTS2 Maintenance Editor</a:t>
            </a:r>
            <a:endParaRPr lang="en-US" sz="2800" dirty="0"/>
          </a:p>
        </p:txBody>
      </p:sp>
      <p:pic>
        <p:nvPicPr>
          <p:cNvPr id="6" name="Content Placeholder 5"/>
          <p:cNvPicPr>
            <a:picLocks noGrp="1" noChangeAspect="1"/>
          </p:cNvPicPr>
          <p:nvPr>
            <p:ph idx="1"/>
          </p:nvPr>
        </p:nvPicPr>
        <p:blipFill>
          <a:blip r:embed="rId2"/>
          <a:srcRect t="1252" b="1252"/>
          <a:stretch>
            <a:fillRect/>
          </a:stretch>
        </p:blipFill>
        <p:spPr/>
      </p:pic>
    </p:spTree>
    <p:extLst>
      <p:ext uri="{BB962C8B-B14F-4D97-AF65-F5344CB8AC3E}">
        <p14:creationId xmlns:p14="http://schemas.microsoft.com/office/powerpoint/2010/main" val="12496185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95600"/>
            <a:ext cx="7772400" cy="1362075"/>
          </a:xfrm>
        </p:spPr>
        <p:txBody>
          <a:bodyPr/>
          <a:lstStyle/>
          <a:p>
            <a:r>
              <a:rPr lang="en-US" dirty="0" smtClean="0"/>
              <a:t>CTS2 Enabled UI Widgets</a:t>
            </a:r>
            <a:endParaRPr lang="en-US" dirty="0"/>
          </a:p>
        </p:txBody>
      </p:sp>
    </p:spTree>
    <p:extLst>
      <p:ext uri="{BB962C8B-B14F-4D97-AF65-F5344CB8AC3E}">
        <p14:creationId xmlns:p14="http://schemas.microsoft.com/office/powerpoint/2010/main" val="157303433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dirty="0"/>
              <a:t>CTS2 Enabled UI Widgets</a:t>
            </a:r>
            <a:br>
              <a:rPr lang="en-US" dirty="0"/>
            </a:br>
            <a:r>
              <a:rPr lang="en-US" sz="2800" dirty="0">
                <a:solidFill>
                  <a:srgbClr val="FF0000"/>
                </a:solidFill>
              </a:rPr>
              <a:t>Overview</a:t>
            </a:r>
          </a:p>
        </p:txBody>
      </p:sp>
      <p:sp>
        <p:nvSpPr>
          <p:cNvPr id="3" name="Content Placeholder 2"/>
          <p:cNvSpPr>
            <a:spLocks noGrp="1"/>
          </p:cNvSpPr>
          <p:nvPr>
            <p:ph idx="1"/>
          </p:nvPr>
        </p:nvSpPr>
        <p:spPr/>
        <p:txBody>
          <a:bodyPr/>
          <a:lstStyle/>
          <a:p>
            <a:r>
              <a:rPr lang="en-US" sz="3100" dirty="0" smtClean="0"/>
              <a:t>Tooltips</a:t>
            </a:r>
            <a:endParaRPr lang="en-US" sz="3100" dirty="0"/>
          </a:p>
          <a:p>
            <a:pPr lvl="1"/>
            <a:r>
              <a:rPr lang="en-US" dirty="0" err="1"/>
              <a:t>jQuery</a:t>
            </a:r>
            <a:r>
              <a:rPr lang="en-US" dirty="0"/>
              <a:t> tooltip widget used to display Value Sets and Code Systems when you mouse over </a:t>
            </a:r>
            <a:r>
              <a:rPr lang="en-US" dirty="0" smtClean="0"/>
              <a:t>text</a:t>
            </a:r>
            <a:endParaRPr lang="en-US" dirty="0"/>
          </a:p>
          <a:p>
            <a:r>
              <a:rPr lang="en-US" sz="3100" dirty="0"/>
              <a:t>Autocomplete</a:t>
            </a:r>
          </a:p>
          <a:p>
            <a:pPr lvl="1"/>
            <a:r>
              <a:rPr lang="en-US" dirty="0" err="1"/>
              <a:t>jQuery</a:t>
            </a:r>
            <a:r>
              <a:rPr lang="en-US" dirty="0"/>
              <a:t> autocomplete widget used to suggest Value Sets as you </a:t>
            </a:r>
            <a:r>
              <a:rPr lang="en-US" dirty="0" smtClean="0"/>
              <a:t>type</a:t>
            </a:r>
            <a:endParaRPr lang="en-US" dirty="0"/>
          </a:p>
          <a:p>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169</a:t>
            </a:fld>
            <a:endParaRPr lang="en-US"/>
          </a:p>
        </p:txBody>
      </p:sp>
    </p:spTree>
    <p:extLst>
      <p:ext uri="{BB962C8B-B14F-4D97-AF65-F5344CB8AC3E}">
        <p14:creationId xmlns:p14="http://schemas.microsoft.com/office/powerpoint/2010/main" val="359873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p:txBody>
          <a:bodyPr/>
          <a:lstStyle/>
          <a:p>
            <a:r>
              <a:rPr lang="en-US" dirty="0" smtClean="0"/>
              <a:t>We’ve </a:t>
            </a:r>
            <a:r>
              <a:rPr lang="en-US" dirty="0"/>
              <a:t>just been bought... our new owner doesn’t use ISO codes </a:t>
            </a:r>
          </a:p>
          <a:p>
            <a:r>
              <a:rPr lang="en-US" dirty="0" smtClean="0"/>
              <a:t>.</a:t>
            </a:r>
            <a:r>
              <a:rPr lang="en-US" dirty="0"/>
              <a:t>.. we’ve got to start translating between ISO codes and 01-299 codes </a:t>
            </a:r>
          </a:p>
          <a:p>
            <a:r>
              <a:rPr lang="en-US" dirty="0" smtClean="0"/>
              <a:t>.</a:t>
            </a:r>
            <a:r>
              <a:rPr lang="en-US" dirty="0"/>
              <a:t>.. and they’ve got “YU”... </a:t>
            </a:r>
          </a:p>
          <a:p>
            <a:r>
              <a:rPr lang="en-US" dirty="0" smtClean="0"/>
              <a:t>.</a:t>
            </a:r>
            <a:r>
              <a:rPr lang="en-US" dirty="0"/>
              <a:t>.. and they now need to know what currencies are (and were) used in a given country... </a:t>
            </a:r>
          </a:p>
          <a:p>
            <a:endParaRPr lang="en-US" dirty="0"/>
          </a:p>
        </p:txBody>
      </p:sp>
    </p:spTree>
    <p:extLst>
      <p:ext uri="{BB962C8B-B14F-4D97-AF65-F5344CB8AC3E}">
        <p14:creationId xmlns:p14="http://schemas.microsoft.com/office/powerpoint/2010/main" val="2434248359"/>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dirty="0"/>
              <a:t>UI Widgets</a:t>
            </a:r>
            <a:br>
              <a:rPr lang="en-US" dirty="0"/>
            </a:br>
            <a:r>
              <a:rPr lang="en-US" sz="2800" dirty="0">
                <a:solidFill>
                  <a:srgbClr val="FF0000"/>
                </a:solidFill>
              </a:rPr>
              <a:t>Overview</a:t>
            </a:r>
          </a:p>
        </p:txBody>
      </p:sp>
      <p:sp>
        <p:nvSpPr>
          <p:cNvPr id="3" name="Content Placeholder 2"/>
          <p:cNvSpPr>
            <a:spLocks noGrp="1"/>
          </p:cNvSpPr>
          <p:nvPr>
            <p:ph idx="1"/>
          </p:nvPr>
        </p:nvSpPr>
        <p:spPr/>
        <p:txBody>
          <a:bodyPr/>
          <a:lstStyle/>
          <a:p>
            <a:r>
              <a:rPr lang="en-US" sz="3100" dirty="0"/>
              <a:t>Dropdown</a:t>
            </a:r>
          </a:p>
          <a:p>
            <a:pPr lvl="1"/>
            <a:r>
              <a:rPr lang="en-US" dirty="0" err="1"/>
              <a:t>jQuery</a:t>
            </a:r>
            <a:r>
              <a:rPr lang="en-US" dirty="0"/>
              <a:t> example to fill a select (dropdown) with specific resolved </a:t>
            </a:r>
            <a:r>
              <a:rPr lang="en-US" dirty="0" smtClean="0"/>
              <a:t>value sets</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170</a:t>
            </a:fld>
            <a:endParaRPr lang="en-US"/>
          </a:p>
        </p:txBody>
      </p:sp>
    </p:spTree>
    <p:extLst>
      <p:ext uri="{BB962C8B-B14F-4D97-AF65-F5344CB8AC3E}">
        <p14:creationId xmlns:p14="http://schemas.microsoft.com/office/powerpoint/2010/main" val="3484896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rgbClr val="FF0000"/>
                </a:solidFill>
              </a:rPr>
              <a:t>Demonstration</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hlinkClick r:id="rId3"/>
              </a:rPr>
              <a:t>http://informatics.mayo.edu/cts2widgets/</a:t>
            </a:r>
            <a:r>
              <a:rPr lang="en-US" sz="3100" dirty="0" smtClean="0">
                <a:hlinkClick r:id="rId3"/>
              </a:rPr>
              <a:t>widgets.html</a:t>
            </a:r>
            <a:endParaRPr lang="en-US" sz="3100" dirty="0"/>
          </a:p>
          <a:p>
            <a:r>
              <a:rPr lang="en-US" sz="3100" dirty="0"/>
              <a:t>Features and customization points of each </a:t>
            </a:r>
            <a:r>
              <a:rPr lang="en-US" sz="3100" dirty="0" smtClean="0"/>
              <a:t>widget</a:t>
            </a:r>
            <a:r>
              <a:rPr lang="en-US" sz="3100" dirty="0"/>
              <a:t>:</a:t>
            </a:r>
          </a:p>
          <a:p>
            <a:pPr lvl="1"/>
            <a:r>
              <a:rPr lang="en-US" dirty="0"/>
              <a:t>Ability to set the Value Set ID/Code System 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Tree>
    <p:extLst>
      <p:ext uri="{BB962C8B-B14F-4D97-AF65-F5344CB8AC3E}">
        <p14:creationId xmlns:p14="http://schemas.microsoft.com/office/powerpoint/2010/main" val="51590608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CTS2 Enabled UI Widgets</a:t>
            </a:r>
            <a:br>
              <a:rPr lang="en-US" dirty="0"/>
            </a:br>
            <a:r>
              <a:rPr lang="en-US" sz="2800" dirty="0" smtClean="0">
                <a:solidFill>
                  <a:srgbClr val="FF0000"/>
                </a:solidFill>
              </a:rPr>
              <a:t>Future</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Started out with some simple UI widgets from Mayo</a:t>
            </a:r>
          </a:p>
          <a:p>
            <a:r>
              <a:rPr lang="en-US" sz="3100" dirty="0" smtClean="0"/>
              <a:t>Envision a whole library of CTS2 enabled widgets (including more sophisticated widgets) will be developed over time from:</a:t>
            </a:r>
          </a:p>
          <a:p>
            <a:pPr lvl="1"/>
            <a:r>
              <a:rPr lang="en-US" dirty="0" smtClean="0"/>
              <a:t>Mayo</a:t>
            </a:r>
          </a:p>
          <a:p>
            <a:pPr lvl="1"/>
            <a:r>
              <a:rPr lang="en-US" dirty="0" smtClean="0"/>
              <a:t>CTS2 community</a:t>
            </a:r>
          </a:p>
          <a:p>
            <a:pPr lvl="1"/>
            <a:endParaRPr lang="en-US" dirty="0" smtClean="0"/>
          </a:p>
          <a:p>
            <a:pPr lvl="1"/>
            <a:endParaRPr lang="en-US" dirty="0"/>
          </a:p>
        </p:txBody>
      </p:sp>
    </p:spTree>
    <p:extLst>
      <p:ext uri="{BB962C8B-B14F-4D97-AF65-F5344CB8AC3E}">
        <p14:creationId xmlns:p14="http://schemas.microsoft.com/office/powerpoint/2010/main" val="32623280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a:t>
            </a:r>
            <a:r>
              <a:rPr lang="en-US" dirty="0" smtClean="0"/>
              <a:t>Web Applications/UI Widget Review</a:t>
            </a: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305979207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dirty="0"/>
              <a:t>CTS2 Web Applications/UI Widget </a:t>
            </a:r>
            <a:r>
              <a:rPr lang="en-US" dirty="0" smtClean="0"/>
              <a:t>Review</a:t>
            </a:r>
            <a:endParaRPr lang="en-US" dirty="0"/>
          </a:p>
        </p:txBody>
      </p:sp>
      <p:sp>
        <p:nvSpPr>
          <p:cNvPr id="3" name="Content Placeholder 2"/>
          <p:cNvSpPr>
            <a:spLocks noGrp="1"/>
          </p:cNvSpPr>
          <p:nvPr>
            <p:ph idx="1"/>
          </p:nvPr>
        </p:nvSpPr>
        <p:spPr/>
        <p:txBody>
          <a:bodyPr/>
          <a:lstStyle/>
          <a:p>
            <a:r>
              <a:rPr lang="en-US" sz="3100" dirty="0"/>
              <a:t>Several </a:t>
            </a:r>
            <a:r>
              <a:rPr lang="en-US" sz="3100" dirty="0" smtClean="0"/>
              <a:t>examples of web applications and widget to show the power of the CTS2 compliant services</a:t>
            </a:r>
            <a:endParaRPr lang="en-US" sz="3100" dirty="0"/>
          </a:p>
          <a:p>
            <a:r>
              <a:rPr lang="en-US" sz="3100" dirty="0" smtClean="0"/>
              <a:t>CTS2 compliant web apps and UI widgets can be used to interact with any CTS2 compliant service</a:t>
            </a:r>
          </a:p>
        </p:txBody>
      </p:sp>
    </p:spTree>
    <p:extLst>
      <p:ext uri="{BB962C8B-B14F-4D97-AF65-F5344CB8AC3E}">
        <p14:creationId xmlns:p14="http://schemas.microsoft.com/office/powerpoint/2010/main" val="35317395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286125"/>
            <a:ext cx="7772400" cy="1362075"/>
          </a:xfrm>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425958310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CTS</a:t>
            </a:r>
          </a:p>
          <a:p>
            <a:pPr lvl="1"/>
            <a:r>
              <a:rPr lang="en-US" sz="1800" dirty="0" smtClean="0">
                <a:hlinkClick r:id="rId2"/>
              </a:rPr>
              <a:t>http://informatics.mayo.edu/LexGrid/downloads/CTS/specification/ctsspec/cts.htm</a:t>
            </a:r>
            <a:r>
              <a:rPr lang="en-US" sz="1800" dirty="0" smtClean="0"/>
              <a:t> </a:t>
            </a:r>
          </a:p>
          <a:p>
            <a:r>
              <a:rPr lang="en-US" dirty="0" err="1" smtClean="0"/>
              <a:t>LexEVS</a:t>
            </a:r>
            <a:endParaRPr lang="en-US" dirty="0" smtClean="0"/>
          </a:p>
          <a:p>
            <a:pPr lvl="1"/>
            <a:r>
              <a:rPr lang="en-US" sz="1800" dirty="0" smtClean="0">
                <a:hlinkClick r:id="rId3"/>
              </a:rPr>
              <a:t>https://cabig-kc.nci.nih.gov/Vocab/KC/index.php/LexEVS</a:t>
            </a:r>
            <a:r>
              <a:rPr lang="en-US" sz="1800" dirty="0" smtClean="0"/>
              <a:t> </a:t>
            </a:r>
          </a:p>
          <a:p>
            <a:r>
              <a:rPr lang="en-US" dirty="0" err="1" smtClean="0"/>
              <a:t>BioPortal</a:t>
            </a:r>
            <a:endParaRPr lang="en-US" dirty="0" smtClean="0"/>
          </a:p>
          <a:p>
            <a:pPr lvl="1"/>
            <a:r>
              <a:rPr lang="en-US" sz="1800" dirty="0" smtClean="0">
                <a:hlinkClick r:id="rId4"/>
              </a:rPr>
              <a:t>http</a:t>
            </a:r>
            <a:r>
              <a:rPr lang="en-US" sz="1800" dirty="0">
                <a:hlinkClick r:id="rId4"/>
              </a:rPr>
              <a:t>://bioportal.bioontology.org/</a:t>
            </a:r>
            <a:r>
              <a:rPr lang="en-US" sz="1800" dirty="0"/>
              <a:t> </a:t>
            </a:r>
          </a:p>
          <a:p>
            <a:r>
              <a:rPr lang="en-US" dirty="0"/>
              <a:t>BioPortal REST </a:t>
            </a:r>
            <a:r>
              <a:rPr lang="en-US" dirty="0" smtClean="0"/>
              <a:t>Services</a:t>
            </a:r>
          </a:p>
          <a:p>
            <a:pPr lvl="1"/>
            <a:r>
              <a:rPr lang="en-US" sz="1800" dirty="0" smtClean="0">
                <a:hlinkClick r:id="rId5"/>
              </a:rPr>
              <a:t>http</a:t>
            </a:r>
            <a:r>
              <a:rPr lang="en-US" sz="1800" dirty="0">
                <a:hlinkClick r:id="rId5"/>
              </a:rPr>
              <a:t>://www.bioontology.org/wiki/index.php/BioPortal_REST_services</a:t>
            </a:r>
            <a:r>
              <a:rPr lang="en-US" sz="1800" dirty="0"/>
              <a:t> </a:t>
            </a:r>
            <a:endParaRPr lang="en-US" sz="1800" dirty="0" smtClean="0"/>
          </a:p>
          <a:p>
            <a:r>
              <a:rPr lang="en-US" dirty="0" smtClean="0"/>
              <a:t>CTS2</a:t>
            </a:r>
          </a:p>
          <a:p>
            <a:pPr lvl="1"/>
            <a:r>
              <a:rPr lang="en-US" sz="1800" dirty="0" smtClean="0">
                <a:hlinkClick r:id="rId6"/>
              </a:rPr>
              <a:t>http://informatics.mayo.edu/cts2</a:t>
            </a:r>
            <a:r>
              <a:rPr lang="en-US" sz="1800" dirty="0" smtClean="0"/>
              <a:t> </a:t>
            </a:r>
          </a:p>
          <a:p>
            <a:endParaRPr lang="en-US" sz="1800" dirty="0"/>
          </a:p>
          <a:p>
            <a:endParaRPr lang="en-US" dirty="0"/>
          </a:p>
        </p:txBody>
      </p:sp>
    </p:spTree>
    <p:extLst>
      <p:ext uri="{BB962C8B-B14F-4D97-AF65-F5344CB8AC3E}">
        <p14:creationId xmlns:p14="http://schemas.microsoft.com/office/powerpoint/2010/main" val="358391297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endParaRPr lang="en-US" dirty="0"/>
          </a:p>
        </p:txBody>
      </p:sp>
      <p:sp>
        <p:nvSpPr>
          <p:cNvPr id="3" name="Content Placeholder 2"/>
          <p:cNvSpPr>
            <a:spLocks noGrp="1"/>
          </p:cNvSpPr>
          <p:nvPr>
            <p:ph idx="1"/>
          </p:nvPr>
        </p:nvSpPr>
        <p:spPr/>
        <p:txBody>
          <a:bodyPr/>
          <a:lstStyle/>
          <a:p>
            <a:r>
              <a:rPr lang="en-US" dirty="0" smtClean="0"/>
              <a:t>CTS2 Development Framework</a:t>
            </a:r>
          </a:p>
          <a:p>
            <a:pPr lvl="1"/>
            <a:r>
              <a:rPr lang="en-US" sz="1600" dirty="0" smtClean="0">
                <a:hlinkClick r:id="rId2"/>
              </a:rPr>
              <a:t>http</a:t>
            </a:r>
            <a:r>
              <a:rPr lang="en-US" sz="1600" dirty="0">
                <a:hlinkClick r:id="rId2"/>
              </a:rPr>
              <a:t>://informatics.mayo.edu/cts2/framework</a:t>
            </a:r>
            <a:r>
              <a:rPr lang="en-US" sz="1600" dirty="0" smtClean="0">
                <a:hlinkClick r:id="rId2"/>
              </a:rPr>
              <a:t>/</a:t>
            </a:r>
            <a:endParaRPr lang="en-US" sz="1800" dirty="0"/>
          </a:p>
          <a:p>
            <a:r>
              <a:rPr lang="en-US" dirty="0" smtClean="0"/>
              <a:t>Healthcare Services Specification Program</a:t>
            </a:r>
          </a:p>
          <a:p>
            <a:pPr lvl="1"/>
            <a:r>
              <a:rPr lang="en-US" sz="1800" dirty="0" smtClean="0">
                <a:hlinkClick r:id="rId3"/>
              </a:rPr>
              <a:t>http://hssp.wikispaces.com/</a:t>
            </a:r>
            <a:endParaRPr lang="en-US" sz="1600" dirty="0" smtClean="0"/>
          </a:p>
          <a:p>
            <a:r>
              <a:rPr lang="en-US" dirty="0" err="1" smtClean="0"/>
              <a:t>BioPortal</a:t>
            </a:r>
            <a:r>
              <a:rPr lang="en-US" dirty="0" smtClean="0"/>
              <a:t> REST Wrapper</a:t>
            </a:r>
          </a:p>
          <a:p>
            <a:pPr lvl="1"/>
            <a:r>
              <a:rPr lang="en-US" sz="1600" dirty="0">
                <a:hlinkClick r:id="rId4"/>
              </a:rPr>
              <a:t>http://informatics.mayo.edu/cts2/rest/</a:t>
            </a:r>
            <a:r>
              <a:rPr lang="en-US" sz="1600" dirty="0" smtClean="0">
                <a:hlinkClick r:id="rId4"/>
              </a:rPr>
              <a:t>valuesets</a:t>
            </a:r>
            <a:endParaRPr lang="en-US" sz="1600" dirty="0" smtClean="0"/>
          </a:p>
          <a:p>
            <a:r>
              <a:rPr lang="en-US" dirty="0" smtClean="0"/>
              <a:t>BioPortal RDF Wrapper</a:t>
            </a:r>
          </a:p>
          <a:p>
            <a:pPr lvl="1"/>
            <a:r>
              <a:rPr lang="en-US" sz="1600" dirty="0">
                <a:hlinkClick r:id="rId5"/>
              </a:rPr>
              <a:t>http://informatics.mayo.edu/cts2/services/bioportal-rdf/</a:t>
            </a:r>
            <a:r>
              <a:rPr lang="en-US" sz="1600" dirty="0" smtClean="0">
                <a:hlinkClick r:id="rId5"/>
              </a:rPr>
              <a:t>valuesets</a:t>
            </a:r>
            <a:endParaRPr lang="en-US" sz="1600" dirty="0" smtClean="0">
              <a:latin typeface="Arial" charset="0"/>
            </a:endParaRPr>
          </a:p>
          <a:p>
            <a:r>
              <a:rPr lang="en-US" dirty="0" smtClean="0">
                <a:latin typeface="Arial" charset="0"/>
              </a:rPr>
              <a:t>BioPortal </a:t>
            </a:r>
            <a:r>
              <a:rPr lang="en-US" dirty="0"/>
              <a:t>SPARQL endpoint</a:t>
            </a:r>
            <a:r>
              <a:rPr lang="en-US" dirty="0" smtClean="0">
                <a:latin typeface="Arial" charset="0"/>
              </a:rPr>
              <a:t>:</a:t>
            </a:r>
          </a:p>
          <a:p>
            <a:pPr lvl="1"/>
            <a:r>
              <a:rPr lang="en-US" sz="1600" dirty="0">
                <a:latin typeface="Arial" charset="0"/>
                <a:hlinkClick r:id="rId6"/>
              </a:rPr>
              <a:t>http://sparql.bioontology.org</a:t>
            </a:r>
            <a:r>
              <a:rPr lang="en-US" sz="1600" dirty="0" smtClean="0">
                <a:latin typeface="Arial" charset="0"/>
                <a:hlinkClick r:id="rId6"/>
              </a:rPr>
              <a:t>/</a:t>
            </a:r>
            <a:endParaRPr lang="en-US" sz="1600" dirty="0" smtClean="0">
              <a:latin typeface="Arial" charset="0"/>
            </a:endParaRPr>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61859818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MU </a:t>
            </a:r>
            <a:r>
              <a:rPr lang="en-US" dirty="0">
                <a:cs typeface="Arial"/>
              </a:rPr>
              <a:t>Quality</a:t>
            </a:r>
            <a:r>
              <a:rPr lang="en-US" dirty="0"/>
              <a:t> Measure Value Set Service</a:t>
            </a:r>
          </a:p>
          <a:p>
            <a:pPr lvl="1"/>
            <a:r>
              <a:rPr lang="en-US" sz="1600" dirty="0">
                <a:latin typeface="Arial" charset="0"/>
                <a:hlinkClick r:id="rId2"/>
              </a:rPr>
              <a:t>https://informatics.mayo.edu/cts2/services/mat/</a:t>
            </a:r>
            <a:r>
              <a:rPr lang="en-US" sz="1600" dirty="0" smtClean="0">
                <a:latin typeface="Arial" charset="0"/>
                <a:hlinkClick r:id="rId2"/>
              </a:rPr>
              <a:t>valuesets</a:t>
            </a:r>
            <a:endParaRPr lang="en-US" sz="1600" dirty="0" smtClean="0">
              <a:latin typeface="Arial" charset="0"/>
            </a:endParaRPr>
          </a:p>
          <a:p>
            <a:r>
              <a:rPr lang="en-US" dirty="0" smtClean="0">
                <a:latin typeface="Arial" charset="0"/>
              </a:rPr>
              <a:t>GUIs </a:t>
            </a:r>
            <a:r>
              <a:rPr lang="en-US" dirty="0">
                <a:latin typeface="Arial" charset="0"/>
              </a:rPr>
              <a:t>that display CTS2 Content:</a:t>
            </a:r>
          </a:p>
          <a:p>
            <a:pPr lvl="1"/>
            <a:r>
              <a:rPr lang="en-US" sz="1600" dirty="0">
                <a:hlinkClick r:id="rId3"/>
              </a:rPr>
              <a:t>https://informatics.mayo.edu/vsmc/?showAll=true</a:t>
            </a:r>
            <a:r>
              <a:rPr lang="en-US" sz="1600" dirty="0"/>
              <a:t> </a:t>
            </a:r>
          </a:p>
          <a:p>
            <a:pPr lvl="1"/>
            <a:r>
              <a:rPr lang="en-US" sz="1600" dirty="0">
                <a:latin typeface="Arial" charset="0"/>
                <a:hlinkClick r:id="rId4"/>
              </a:rPr>
              <a:t>http://www.phenotypeportal.org</a:t>
            </a:r>
            <a:r>
              <a:rPr lang="en-US" sz="1600" dirty="0" smtClean="0">
                <a:latin typeface="Arial" charset="0"/>
                <a:hlinkClick r:id="rId4"/>
              </a:rPr>
              <a:t>/</a:t>
            </a:r>
            <a:endParaRPr lang="en-US" sz="1600" dirty="0" smtClean="0">
              <a:latin typeface="Arial" charset="0"/>
            </a:endParaRPr>
          </a:p>
          <a:p>
            <a:pPr lvl="1"/>
            <a:r>
              <a:rPr lang="en-US" sz="1600" u="sng" dirty="0">
                <a:hlinkClick r:id="rId5"/>
              </a:rPr>
              <a:t>http://informatics.mayo.edu/exist/cts2/rest/editor/</a:t>
            </a:r>
            <a:r>
              <a:rPr lang="en-US" sz="1600" u="sng" dirty="0" smtClean="0">
                <a:hlinkClick r:id="rId5"/>
              </a:rPr>
              <a:t>console</a:t>
            </a:r>
            <a:endParaRPr lang="en-US" sz="1600" dirty="0">
              <a:latin typeface="Arial" charset="0"/>
            </a:endParaRPr>
          </a:p>
          <a:p>
            <a:r>
              <a:rPr lang="en-US" dirty="0">
                <a:latin typeface="Arial" charset="0"/>
              </a:rPr>
              <a:t>UI Widgets Example:  </a:t>
            </a:r>
          </a:p>
          <a:p>
            <a:pPr lvl="1"/>
            <a:r>
              <a:rPr lang="en-US" sz="1600" dirty="0">
                <a:hlinkClick r:id="rId6"/>
              </a:rPr>
              <a:t>http://informatics.mayo.edu/cts2widgets/widgets.html</a:t>
            </a:r>
            <a:endParaRPr lang="en-US" sz="1600" dirty="0"/>
          </a:p>
          <a:p>
            <a:r>
              <a:rPr lang="en-US" dirty="0" smtClean="0"/>
              <a:t>UI </a:t>
            </a:r>
            <a:r>
              <a:rPr lang="en-US" dirty="0"/>
              <a:t>Widgets in </a:t>
            </a:r>
            <a:r>
              <a:rPr lang="en-US" dirty="0" err="1"/>
              <a:t>GitHub</a:t>
            </a:r>
            <a:r>
              <a:rPr lang="en-US" dirty="0"/>
              <a:t>:</a:t>
            </a:r>
          </a:p>
          <a:p>
            <a:pPr lvl="1"/>
            <a:r>
              <a:rPr lang="en-US" sz="1600" dirty="0">
                <a:hlinkClick r:id="rId7"/>
              </a:rPr>
              <a:t>https://github.com/cts2/</a:t>
            </a:r>
            <a:endParaRPr lang="en-US" sz="1600" dirty="0"/>
          </a:p>
          <a:p>
            <a:pPr lvl="1"/>
            <a:r>
              <a:rPr lang="en-US" sz="1600" dirty="0">
                <a:hlinkClick r:id="rId8"/>
              </a:rPr>
              <a:t>https://github.com/cts2/cts2autocomplete</a:t>
            </a:r>
            <a:endParaRPr lang="en-US" sz="1600" dirty="0"/>
          </a:p>
          <a:p>
            <a:pPr lvl="1"/>
            <a:r>
              <a:rPr lang="en-US" sz="1600" dirty="0">
                <a:hlinkClick r:id="rId9"/>
              </a:rPr>
              <a:t>https://github.com/cts2/cts2tooltip</a:t>
            </a:r>
            <a:endParaRPr lang="en-US" sz="1600" dirty="0"/>
          </a:p>
          <a:p>
            <a:pPr lvl="1"/>
            <a:r>
              <a:rPr lang="en-US" sz="1600" dirty="0">
                <a:hlinkClick r:id="rId10"/>
              </a:rPr>
              <a:t>https://github.com/cts2/cts2dropdown</a:t>
            </a:r>
            <a:endParaRPr lang="en-US" sz="1600" dirty="0"/>
          </a:p>
          <a:p>
            <a:pPr marL="457200" lvl="1" indent="0">
              <a:buNone/>
            </a:pPr>
            <a:endParaRPr lang="en-US" sz="1600" dirty="0" smtClean="0"/>
          </a:p>
        </p:txBody>
      </p:sp>
    </p:spTree>
    <p:extLst>
      <p:ext uri="{BB962C8B-B14F-4D97-AF65-F5344CB8AC3E}">
        <p14:creationId xmlns:p14="http://schemas.microsoft.com/office/powerpoint/2010/main" val="1315245421"/>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p:cNvSpPr>
            <a:spLocks noGrp="1"/>
          </p:cNvSpPr>
          <p:nvPr>
            <p:ph type="title"/>
          </p:nvPr>
        </p:nvSpPr>
        <p:spPr/>
        <p:txBody>
          <a:bodyPr/>
          <a:lstStyle/>
          <a:p>
            <a:r>
              <a:rPr lang="en-US">
                <a:latin typeface="Arial" charset="0"/>
              </a:rPr>
              <a:t>Questions &amp; Discussion</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a:xfrm>
            <a:off x="533400" y="1600200"/>
            <a:ext cx="7826375" cy="4800600"/>
          </a:xfrm>
        </p:spPr>
        <p:txBody>
          <a:bodyPr/>
          <a:lstStyle/>
          <a:p>
            <a:r>
              <a:rPr lang="en-US" dirty="0" smtClean="0"/>
              <a:t>Take </a:t>
            </a:r>
            <a:r>
              <a:rPr lang="en-US" dirty="0"/>
              <a:t>the scenario above and figure that a reasonably complex business such as a medical practice may have to deal with </a:t>
            </a:r>
          </a:p>
          <a:p>
            <a:r>
              <a:rPr lang="en-US" dirty="0"/>
              <a:t>.... </a:t>
            </a:r>
            <a:r>
              <a:rPr lang="en-US" i="1" dirty="0"/>
              <a:t>hundreds </a:t>
            </a:r>
            <a:r>
              <a:rPr lang="en-US" dirty="0"/>
              <a:t>of tables / classifications / relationships each with its own formats, labels, release cycles, rules </a:t>
            </a:r>
          </a:p>
          <a:p>
            <a:r>
              <a:rPr lang="en-US" dirty="0"/>
              <a:t>... </a:t>
            </a:r>
            <a:r>
              <a:rPr lang="en-US" i="1" dirty="0"/>
              <a:t>many </a:t>
            </a:r>
            <a:r>
              <a:rPr lang="en-US" dirty="0"/>
              <a:t>applications that define, create and consume these terminologies </a:t>
            </a:r>
          </a:p>
        </p:txBody>
      </p:sp>
    </p:spTree>
    <p:extLst>
      <p:ext uri="{BB962C8B-B14F-4D97-AF65-F5344CB8AC3E}">
        <p14:creationId xmlns:p14="http://schemas.microsoft.com/office/powerpoint/2010/main" val="38810969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a:xfrm>
            <a:off x="533400" y="1600200"/>
            <a:ext cx="7826375" cy="4800600"/>
          </a:xfrm>
        </p:spPr>
        <p:txBody>
          <a:bodyPr/>
          <a:lstStyle/>
          <a:p>
            <a:r>
              <a:rPr lang="en-US" dirty="0" smtClean="0"/>
              <a:t>.</a:t>
            </a:r>
            <a:r>
              <a:rPr lang="en-US" dirty="0"/>
              <a:t>.. other businesses with the same information but different codes and formats </a:t>
            </a:r>
          </a:p>
          <a:p>
            <a:r>
              <a:rPr lang="en-US" dirty="0"/>
              <a:t>.... An ever increasing load of reporting / analysis / billing requirements ... </a:t>
            </a:r>
          </a:p>
          <a:p>
            <a:endParaRPr lang="en-US" dirty="0"/>
          </a:p>
        </p:txBody>
      </p:sp>
    </p:spTree>
    <p:extLst>
      <p:ext uri="{BB962C8B-B14F-4D97-AF65-F5344CB8AC3E}">
        <p14:creationId xmlns:p14="http://schemas.microsoft.com/office/powerpoint/2010/main" val="24842963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and Outline</a:t>
            </a:r>
            <a:endParaRPr lang="en-US" dirty="0"/>
          </a:p>
        </p:txBody>
      </p:sp>
      <p:sp>
        <p:nvSpPr>
          <p:cNvPr id="3" name="Content Placeholder 2"/>
          <p:cNvSpPr>
            <a:spLocks noGrp="1"/>
          </p:cNvSpPr>
          <p:nvPr>
            <p:ph idx="1"/>
          </p:nvPr>
        </p:nvSpPr>
        <p:spPr/>
        <p:txBody>
          <a:bodyPr/>
          <a:lstStyle/>
          <a:p>
            <a:r>
              <a:rPr lang="en-US" sz="2800" dirty="0" smtClean="0"/>
              <a:t>Provide a background to Terminology Services</a:t>
            </a:r>
          </a:p>
          <a:p>
            <a:r>
              <a:rPr lang="en-US" sz="2800" dirty="0" smtClean="0"/>
              <a:t>Outline the process and history culminating in the completion of the specification</a:t>
            </a:r>
          </a:p>
          <a:p>
            <a:r>
              <a:rPr lang="en-US" sz="2800" dirty="0" smtClean="0"/>
              <a:t>Describe the artifacts of this process and their purpose</a:t>
            </a:r>
          </a:p>
          <a:p>
            <a:r>
              <a:rPr lang="en-US" sz="2800" dirty="0" smtClean="0"/>
              <a:t>Discuss the architecture of the API and how it can be implemented</a:t>
            </a:r>
          </a:p>
          <a:p>
            <a:r>
              <a:rPr lang="en-US" sz="2800" dirty="0" smtClean="0"/>
              <a:t>Report on and demonstrate current implementations</a:t>
            </a:r>
          </a:p>
          <a:p>
            <a:endParaRPr lang="en-US" dirty="0" smtClean="0"/>
          </a:p>
          <a:p>
            <a:endParaRPr lang="en-US" dirty="0"/>
          </a:p>
        </p:txBody>
      </p:sp>
    </p:spTree>
    <p:extLst>
      <p:ext uri="{BB962C8B-B14F-4D97-AF65-F5344CB8AC3E}">
        <p14:creationId xmlns:p14="http://schemas.microsoft.com/office/powerpoint/2010/main" val="18226172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a:t>
            </a:r>
            <a:r>
              <a:rPr lang="en-US" dirty="0" smtClean="0"/>
              <a:t>Services</a:t>
            </a:r>
            <a:r>
              <a:rPr lang="en-US" dirty="0"/>
              <a:t>? </a:t>
            </a:r>
            <a:br>
              <a:rPr lang="en-US" dirty="0"/>
            </a:br>
            <a:r>
              <a:rPr lang="en-US" sz="2800" dirty="0" smtClean="0">
                <a:solidFill>
                  <a:srgbClr val="FF0000"/>
                </a:solidFill>
              </a:rPr>
              <a:t>Terminology Service Requirements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At </a:t>
            </a:r>
            <a:r>
              <a:rPr lang="en-US" dirty="0"/>
              <a:t>some point, it begins to make sense to try to come up with: </a:t>
            </a:r>
          </a:p>
          <a:p>
            <a:r>
              <a:rPr lang="en-US" dirty="0" smtClean="0"/>
              <a:t>A </a:t>
            </a:r>
            <a:r>
              <a:rPr lang="en-US" dirty="0"/>
              <a:t>catalog of terminologies </a:t>
            </a:r>
          </a:p>
          <a:p>
            <a:r>
              <a:rPr lang="en-US" dirty="0" smtClean="0"/>
              <a:t>Who </a:t>
            </a:r>
            <a:r>
              <a:rPr lang="en-US" dirty="0"/>
              <a:t>maintains them, what they are for, how often they are updated, what they cost, ... </a:t>
            </a:r>
          </a:p>
          <a:p>
            <a:r>
              <a:rPr lang="en-US" dirty="0" smtClean="0"/>
              <a:t>A </a:t>
            </a:r>
            <a:r>
              <a:rPr lang="en-US" dirty="0"/>
              <a:t>simple way to download, deploy and update their content </a:t>
            </a:r>
          </a:p>
          <a:p>
            <a:endParaRPr lang="en-US" dirty="0"/>
          </a:p>
        </p:txBody>
      </p:sp>
    </p:spTree>
    <p:extLst>
      <p:ext uri="{BB962C8B-B14F-4D97-AF65-F5344CB8AC3E}">
        <p14:creationId xmlns:p14="http://schemas.microsoft.com/office/powerpoint/2010/main" val="21965016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pPr marL="0" indent="0">
              <a:buNone/>
            </a:pPr>
            <a:r>
              <a:rPr lang="en-US" dirty="0" smtClean="0"/>
              <a:t>A </a:t>
            </a:r>
            <a:r>
              <a:rPr lang="en-US" dirty="0"/>
              <a:t>way to ask similar queries in the same way: </a:t>
            </a:r>
          </a:p>
          <a:p>
            <a:r>
              <a:rPr lang="en-US" dirty="0" smtClean="0"/>
              <a:t>By </a:t>
            </a:r>
            <a:r>
              <a:rPr lang="en-US" dirty="0"/>
              <a:t>textual content – “All currencies that use the ‘$’ symbol” </a:t>
            </a:r>
          </a:p>
          <a:p>
            <a:r>
              <a:rPr lang="en-US" dirty="0" smtClean="0"/>
              <a:t>By </a:t>
            </a:r>
            <a:r>
              <a:rPr lang="en-US" dirty="0"/>
              <a:t>organization – “All EU countries” </a:t>
            </a:r>
          </a:p>
          <a:p>
            <a:r>
              <a:rPr lang="en-US" dirty="0" smtClean="0"/>
              <a:t>By </a:t>
            </a:r>
            <a:r>
              <a:rPr lang="en-US" dirty="0"/>
              <a:t>relationship – “All countries that share </a:t>
            </a:r>
            <a:r>
              <a:rPr lang="en-US" dirty="0" smtClean="0"/>
              <a:t>a </a:t>
            </a:r>
            <a:r>
              <a:rPr lang="en-US" dirty="0"/>
              <a:t>border with France” </a:t>
            </a:r>
          </a:p>
          <a:p>
            <a:r>
              <a:rPr lang="en-US" dirty="0" smtClean="0"/>
              <a:t>By </a:t>
            </a:r>
            <a:r>
              <a:rPr lang="en-US" dirty="0"/>
              <a:t>secondary set – “All countries that are HL7 members” </a:t>
            </a:r>
          </a:p>
          <a:p>
            <a:endParaRPr lang="en-US" dirty="0"/>
          </a:p>
        </p:txBody>
      </p:sp>
    </p:spTree>
    <p:extLst>
      <p:ext uri="{BB962C8B-B14F-4D97-AF65-F5344CB8AC3E}">
        <p14:creationId xmlns:p14="http://schemas.microsoft.com/office/powerpoint/2010/main" val="29246964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r>
              <a:rPr lang="en-US" dirty="0" smtClean="0"/>
              <a:t>Reasoning</a:t>
            </a:r>
          </a:p>
          <a:p>
            <a:r>
              <a:rPr lang="en-US" dirty="0" smtClean="0"/>
              <a:t>Maps </a:t>
            </a:r>
            <a:r>
              <a:rPr lang="en-US" dirty="0"/>
              <a:t>between terminologies </a:t>
            </a:r>
            <a:endParaRPr lang="en-US" dirty="0" smtClean="0"/>
          </a:p>
          <a:p>
            <a:r>
              <a:rPr lang="en-US" dirty="0" smtClean="0"/>
              <a:t>Incremental updates</a:t>
            </a:r>
          </a:p>
          <a:p>
            <a:r>
              <a:rPr lang="en-US" dirty="0" smtClean="0"/>
              <a:t>Local extensions</a:t>
            </a:r>
          </a:p>
          <a:p>
            <a:r>
              <a:rPr lang="en-US" dirty="0" smtClean="0"/>
              <a:t>“Binding</a:t>
            </a:r>
            <a:r>
              <a:rPr lang="en-US" dirty="0"/>
              <a:t>” to data elements </a:t>
            </a:r>
            <a:endParaRPr lang="en-US" dirty="0" smtClean="0"/>
          </a:p>
          <a:p>
            <a:r>
              <a:rPr lang="en-US" dirty="0" smtClean="0"/>
              <a:t>Different </a:t>
            </a:r>
            <a:r>
              <a:rPr lang="en-US" dirty="0"/>
              <a:t>output formats </a:t>
            </a:r>
          </a:p>
          <a:p>
            <a:endParaRPr lang="en-US" dirty="0"/>
          </a:p>
        </p:txBody>
      </p:sp>
    </p:spTree>
    <p:extLst>
      <p:ext uri="{BB962C8B-B14F-4D97-AF65-F5344CB8AC3E}">
        <p14:creationId xmlns:p14="http://schemas.microsoft.com/office/powerpoint/2010/main" val="33110277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SOA </a:t>
            </a:r>
            <a:r>
              <a:rPr lang="en-US" dirty="0"/>
              <a:t>and information exchange require shared semantics (terminology) </a:t>
            </a:r>
          </a:p>
          <a:p>
            <a:r>
              <a:rPr lang="en-US" dirty="0" smtClean="0"/>
              <a:t>Shared </a:t>
            </a:r>
            <a:r>
              <a:rPr lang="en-US" dirty="0"/>
              <a:t>semantics, in turn, requires shared terminology </a:t>
            </a:r>
          </a:p>
          <a:p>
            <a:r>
              <a:rPr lang="en-US" dirty="0" smtClean="0"/>
              <a:t>No </a:t>
            </a:r>
            <a:r>
              <a:rPr lang="en-US" dirty="0"/>
              <a:t>one can afford to do their own research, write their own importers, access methods, Ajax widgets, update mechanisms, etc. </a:t>
            </a:r>
          </a:p>
          <a:p>
            <a:endParaRPr lang="en-US" dirty="0"/>
          </a:p>
        </p:txBody>
      </p:sp>
    </p:spTree>
    <p:extLst>
      <p:ext uri="{BB962C8B-B14F-4D97-AF65-F5344CB8AC3E}">
        <p14:creationId xmlns:p14="http://schemas.microsoft.com/office/powerpoint/2010/main" val="13441270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Terminology </a:t>
            </a:r>
            <a:r>
              <a:rPr lang="en-US" dirty="0"/>
              <a:t>Service </a:t>
            </a:r>
            <a:r>
              <a:rPr lang="en-US" i="1" dirty="0"/>
              <a:t>Standards </a:t>
            </a:r>
            <a:r>
              <a:rPr lang="en-US" dirty="0"/>
              <a:t>provide: </a:t>
            </a:r>
          </a:p>
          <a:p>
            <a:r>
              <a:rPr lang="en-US" dirty="0" smtClean="0"/>
              <a:t>Semantics </a:t>
            </a:r>
            <a:r>
              <a:rPr lang="en-US" dirty="0"/>
              <a:t>for </a:t>
            </a:r>
            <a:r>
              <a:rPr lang="en-US" dirty="0" smtClean="0"/>
              <a:t>terminology</a:t>
            </a:r>
          </a:p>
          <a:p>
            <a:r>
              <a:rPr lang="en-US" dirty="0" smtClean="0"/>
              <a:t>Shared </a:t>
            </a:r>
            <a:r>
              <a:rPr lang="en-US" dirty="0"/>
              <a:t>exchange models </a:t>
            </a:r>
            <a:endParaRPr lang="en-US" dirty="0" smtClean="0"/>
          </a:p>
          <a:p>
            <a:r>
              <a:rPr lang="en-US" dirty="0" smtClean="0"/>
              <a:t>Complete </a:t>
            </a:r>
            <a:r>
              <a:rPr lang="en-US" dirty="0"/>
              <a:t>and robust requirements </a:t>
            </a:r>
            <a:endParaRPr lang="en-US" dirty="0" smtClean="0"/>
          </a:p>
          <a:p>
            <a:r>
              <a:rPr lang="en-US" dirty="0" smtClean="0"/>
              <a:t>Common </a:t>
            </a:r>
            <a:r>
              <a:rPr lang="en-US" dirty="0"/>
              <a:t>API’s </a:t>
            </a:r>
          </a:p>
        </p:txBody>
      </p:sp>
    </p:spTree>
    <p:extLst>
      <p:ext uri="{BB962C8B-B14F-4D97-AF65-F5344CB8AC3E}">
        <p14:creationId xmlns:p14="http://schemas.microsoft.com/office/powerpoint/2010/main" val="471804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895600"/>
            <a:ext cx="7772400" cy="1362075"/>
          </a:xfrm>
        </p:spPr>
        <p:txBody>
          <a:bodyPr/>
          <a:lstStyle/>
          <a:p>
            <a:r>
              <a:rPr lang="en-US" dirty="0" smtClean="0"/>
              <a:t>Terminology Services</a:t>
            </a:r>
            <a:br>
              <a:rPr lang="en-US" dirty="0" smtClean="0"/>
            </a:br>
            <a:r>
              <a:rPr lang="en-US" sz="2800" dirty="0" smtClean="0">
                <a:solidFill>
                  <a:srgbClr val="FF0000"/>
                </a:solidFill>
              </a:rPr>
              <a:t>A Short History</a:t>
            </a:r>
            <a:endParaRPr lang="en-US" sz="2800" dirty="0">
              <a:solidFill>
                <a:srgbClr val="FF0000"/>
              </a:solidFill>
            </a:endParaRPr>
          </a:p>
        </p:txBody>
      </p:sp>
    </p:spTree>
    <p:extLst>
      <p:ext uri="{BB962C8B-B14F-4D97-AF65-F5344CB8AC3E}">
        <p14:creationId xmlns:p14="http://schemas.microsoft.com/office/powerpoint/2010/main" val="34432567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dirty="0"/>
              <a:t>Common Terminology </a:t>
            </a:r>
            <a:r>
              <a:rPr lang="en-US" dirty="0" smtClean="0"/>
              <a:t>Services</a:t>
            </a:r>
            <a:r>
              <a:rPr lang="en-US" sz="3600" b="1" dirty="0" smtClean="0"/>
              <a:t/>
            </a:r>
            <a:br>
              <a:rPr lang="en-US" sz="3600" b="1" dirty="0" smtClean="0"/>
            </a:br>
            <a:r>
              <a:rPr lang="en-US" sz="2800" dirty="0" smtClean="0">
                <a:solidFill>
                  <a:srgbClr val="FF0000"/>
                </a:solidFill>
              </a:rPr>
              <a:t>A Short History: OMG and CTS</a:t>
            </a:r>
            <a:endParaRPr lang="en-US" sz="2800" dirty="0">
              <a:solidFill>
                <a:srgbClr val="FF0000"/>
              </a:solidFill>
            </a:endParaRPr>
          </a:p>
        </p:txBody>
      </p:sp>
      <p:sp>
        <p:nvSpPr>
          <p:cNvPr id="14338" name="Content Placeholder 2"/>
          <p:cNvSpPr>
            <a:spLocks noGrp="1"/>
          </p:cNvSpPr>
          <p:nvPr>
            <p:ph idx="1"/>
          </p:nvPr>
        </p:nvSpPr>
        <p:spPr/>
        <p:txBody>
          <a:bodyPr/>
          <a:lstStyle/>
          <a:p>
            <a:pPr marL="0" indent="0">
              <a:buNone/>
            </a:pPr>
            <a:r>
              <a:rPr lang="en-US" dirty="0" smtClean="0"/>
              <a:t>CTS2 Derives from:</a:t>
            </a:r>
            <a:endParaRPr lang="en-US" dirty="0"/>
          </a:p>
          <a:p>
            <a:r>
              <a:rPr lang="en-US" dirty="0" smtClean="0"/>
              <a:t>OMG Lexical Query Service (LQS) </a:t>
            </a:r>
            <a:r>
              <a:rPr lang="en-US" dirty="0"/>
              <a:t>Standard (1999) </a:t>
            </a:r>
          </a:p>
          <a:p>
            <a:pPr lvl="1"/>
            <a:r>
              <a:rPr lang="en-US" dirty="0" smtClean="0"/>
              <a:t>OO </a:t>
            </a:r>
            <a:r>
              <a:rPr lang="en-US" dirty="0"/>
              <a:t>Model, read only, but laid most of the foundation for subsequent efforts </a:t>
            </a:r>
          </a:p>
          <a:p>
            <a:r>
              <a:rPr lang="en-US" dirty="0" smtClean="0"/>
              <a:t>HL7 </a:t>
            </a:r>
            <a:r>
              <a:rPr lang="en-US" dirty="0"/>
              <a:t>CTS Specification (2004) </a:t>
            </a:r>
          </a:p>
          <a:p>
            <a:pPr lvl="1"/>
            <a:r>
              <a:rPr lang="en-US" dirty="0" smtClean="0"/>
              <a:t> </a:t>
            </a:r>
            <a:r>
              <a:rPr lang="en-US" dirty="0"/>
              <a:t>ANSI and ISO Standard </a:t>
            </a:r>
          </a:p>
          <a:p>
            <a:pPr lvl="1"/>
            <a:r>
              <a:rPr lang="en-US" dirty="0" smtClean="0"/>
              <a:t>SOA </a:t>
            </a:r>
            <a:r>
              <a:rPr lang="en-US" dirty="0"/>
              <a:t>Model, read only, reduced scope from LQS </a:t>
            </a:r>
          </a:p>
          <a:p>
            <a:pPr marL="0" indent="0">
              <a:buFont typeface="Arial" charset="0"/>
              <a:buNone/>
            </a:pP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smtClean="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Developed to meet HL7 requirements:</a:t>
            </a:r>
          </a:p>
          <a:p>
            <a:pPr lvl="1"/>
            <a:r>
              <a:rPr lang="en-US" dirty="0" smtClean="0"/>
              <a:t>LQS was deemed too big to implement</a:t>
            </a:r>
          </a:p>
          <a:p>
            <a:pPr lvl="1"/>
            <a:r>
              <a:rPr lang="en-US" dirty="0" smtClean="0"/>
              <a:t>Designed to be read only</a:t>
            </a:r>
          </a:p>
          <a:p>
            <a:pPr lvl="1"/>
            <a:r>
              <a:rPr lang="en-US" dirty="0" smtClean="0"/>
              <a:t>Versioning and revisions not included in the specification</a:t>
            </a:r>
            <a:endParaRPr lang="en-US" dirty="0"/>
          </a:p>
        </p:txBody>
      </p:sp>
    </p:spTree>
    <p:extLst>
      <p:ext uri="{BB962C8B-B14F-4D97-AF65-F5344CB8AC3E}">
        <p14:creationId xmlns:p14="http://schemas.microsoft.com/office/powerpoint/2010/main" val="25317133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Formal Specification in:</a:t>
            </a:r>
          </a:p>
          <a:p>
            <a:r>
              <a:rPr lang="en-US" dirty="0" smtClean="0"/>
              <a:t>UML model</a:t>
            </a:r>
          </a:p>
          <a:p>
            <a:r>
              <a:rPr lang="en-US" dirty="0" smtClean="0"/>
              <a:t>OMG IDL language</a:t>
            </a:r>
          </a:p>
          <a:p>
            <a:pPr marL="0" indent="0">
              <a:buNone/>
            </a:pPr>
            <a:r>
              <a:rPr lang="en-US" dirty="0" smtClean="0"/>
              <a:t>This was released prior to a complete Model Driven Architecture standard</a:t>
            </a:r>
          </a:p>
          <a:p>
            <a:r>
              <a:rPr lang="en-US" dirty="0" smtClean="0"/>
              <a:t>Needed to get from UML to Java</a:t>
            </a:r>
          </a:p>
          <a:p>
            <a:r>
              <a:rPr lang="en-US" dirty="0" smtClean="0"/>
              <a:t>Apache Axis produced a WSDL and Java Beans were derived from that WSDL</a:t>
            </a:r>
            <a:endParaRPr lang="en-US" dirty="0"/>
          </a:p>
        </p:txBody>
      </p:sp>
    </p:spTree>
    <p:extLst>
      <p:ext uri="{BB962C8B-B14F-4D97-AF65-F5344CB8AC3E}">
        <p14:creationId xmlns:p14="http://schemas.microsoft.com/office/powerpoint/2010/main" val="9278878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The specification was designed in two distinct layers</a:t>
            </a:r>
            <a:endParaRPr lang="en-US" dirty="0"/>
          </a:p>
          <a:p>
            <a:r>
              <a:rPr lang="en-US" dirty="0" smtClean="0"/>
              <a:t>A message API (Application Programming Interface) </a:t>
            </a:r>
          </a:p>
          <a:p>
            <a:r>
              <a:rPr lang="en-US" dirty="0" smtClean="0"/>
              <a:t>A vocabulary API</a:t>
            </a:r>
          </a:p>
        </p:txBody>
      </p:sp>
    </p:spTree>
    <p:extLst>
      <p:ext uri="{BB962C8B-B14F-4D97-AF65-F5344CB8AC3E}">
        <p14:creationId xmlns:p14="http://schemas.microsoft.com/office/powerpoint/2010/main" val="37822445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473075"/>
            <a:ext cx="8153400" cy="898525"/>
          </a:xfrm>
        </p:spPr>
        <p:txBody>
          <a:bodyPr/>
          <a:lstStyle/>
          <a:p>
            <a:r>
              <a:rPr lang="en-US" dirty="0" smtClean="0"/>
              <a:t>Communication is about Language</a:t>
            </a:r>
            <a:endParaRPr lang="en-US" dirty="0"/>
          </a:p>
        </p:txBody>
      </p:sp>
      <p:sp>
        <p:nvSpPr>
          <p:cNvPr id="45059" name="Rectangle 3"/>
          <p:cNvSpPr>
            <a:spLocks noGrp="1" noChangeArrowheads="1"/>
          </p:cNvSpPr>
          <p:nvPr>
            <p:ph idx="1"/>
          </p:nvPr>
        </p:nvSpPr>
        <p:spPr/>
        <p:txBody>
          <a:bodyPr/>
          <a:lstStyle/>
          <a:p>
            <a:pPr marL="0" indent="0">
              <a:buNone/>
            </a:pPr>
            <a:r>
              <a:rPr lang="en-US" sz="2800" dirty="0"/>
              <a:t>Language - a </a:t>
            </a:r>
            <a:r>
              <a:rPr lang="ja-JP" altLang="en-US" sz="2800" dirty="0">
                <a:latin typeface="Arial"/>
              </a:rPr>
              <a:t>“</a:t>
            </a:r>
            <a:r>
              <a:rPr lang="en-US" sz="2800" dirty="0"/>
              <a:t>specification</a:t>
            </a:r>
            <a:r>
              <a:rPr lang="ja-JP" altLang="en-US" sz="2800" dirty="0">
                <a:latin typeface="Arial"/>
              </a:rPr>
              <a:t>”</a:t>
            </a:r>
            <a:r>
              <a:rPr lang="en-US" sz="2800" dirty="0"/>
              <a:t> that enables communication</a:t>
            </a:r>
          </a:p>
          <a:p>
            <a:pPr lvl="1"/>
            <a:r>
              <a:rPr lang="en-US" sz="2800" u="sng" dirty="0"/>
              <a:t>Semantics </a:t>
            </a:r>
            <a:r>
              <a:rPr lang="en-US" sz="2800" dirty="0"/>
              <a:t>- the association between signs or symbols and their intended </a:t>
            </a:r>
            <a:r>
              <a:rPr lang="ja-JP" altLang="en-US" sz="2800" dirty="0">
                <a:latin typeface="Arial"/>
              </a:rPr>
              <a:t>“</a:t>
            </a:r>
            <a:r>
              <a:rPr lang="en-US" sz="2800" dirty="0"/>
              <a:t>meaning</a:t>
            </a:r>
            <a:r>
              <a:rPr lang="ja-JP" altLang="en-US" sz="2800" dirty="0">
                <a:latin typeface="Arial"/>
              </a:rPr>
              <a:t>”</a:t>
            </a:r>
            <a:r>
              <a:rPr lang="en-US" sz="2800" dirty="0"/>
              <a:t> </a:t>
            </a:r>
          </a:p>
          <a:p>
            <a:pPr lvl="1"/>
            <a:r>
              <a:rPr lang="en-US" sz="2800" u="sng" dirty="0"/>
              <a:t>Syntax</a:t>
            </a:r>
            <a:r>
              <a:rPr lang="en-US" sz="2800" dirty="0"/>
              <a:t> - the rules for ordering and structuring the signs into phrases and sentences</a:t>
            </a:r>
          </a:p>
          <a:p>
            <a:pPr lvl="1"/>
            <a:r>
              <a:rPr lang="en-US" sz="2800" u="sng" dirty="0"/>
              <a:t>Pragmatics</a:t>
            </a:r>
            <a:r>
              <a:rPr lang="en-US" sz="2800" dirty="0"/>
              <a:t> - the relationship between signs and symbols and the  recipient. Broadly, the shared </a:t>
            </a:r>
            <a:r>
              <a:rPr lang="en-US" sz="2800" i="1" dirty="0"/>
              <a:t>context</a:t>
            </a:r>
            <a:r>
              <a:rPr lang="en-US" sz="2800" dirty="0"/>
              <a:t>.</a:t>
            </a:r>
          </a:p>
        </p:txBody>
      </p:sp>
      <p:sp>
        <p:nvSpPr>
          <p:cNvPr id="5" name="Slide Number Placeholder 4"/>
          <p:cNvSpPr>
            <a:spLocks noGrp="1"/>
          </p:cNvSpPr>
          <p:nvPr>
            <p:ph type="sldNum" sz="quarter" idx="11"/>
          </p:nvPr>
        </p:nvSpPr>
        <p:spPr/>
        <p:txBody>
          <a:bodyPr/>
          <a:lstStyle/>
          <a:p>
            <a:fld id="{B872683D-E02A-AE43-B763-B6334918E055}" type="slidenum">
              <a:rPr lang="en-US" smtClean="0"/>
              <a:pPr/>
              <a:t>3</a:t>
            </a:fld>
            <a:endParaRPr lang="en-US"/>
          </a:p>
        </p:txBody>
      </p:sp>
    </p:spTree>
    <p:extLst>
      <p:ext uri="{BB962C8B-B14F-4D97-AF65-F5344CB8AC3E}">
        <p14:creationId xmlns:p14="http://schemas.microsoft.com/office/powerpoint/2010/main" val="30655100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2133600"/>
            <a:ext cx="7302500" cy="3810000"/>
          </a:xfrm>
          <a:prstGeom prst="rect">
            <a:avLst/>
          </a:prstGeom>
        </p:spPr>
      </p:pic>
      <p:pic>
        <p:nvPicPr>
          <p:cNvPr id="3" name="Picture 15" descr="HL7 International Logo"/>
          <p:cNvPicPr>
            <a:picLocks noChangeAspect="1" noChangeArrowheads="1"/>
          </p:cNvPicPr>
          <p:nvPr/>
        </p:nvPicPr>
        <p:blipFill>
          <a:blip r:embed="rId4" cstate="print"/>
          <a:srcRect/>
          <a:stretch>
            <a:fillRect/>
          </a:stretch>
        </p:blipFill>
        <p:spPr bwMode="auto">
          <a:xfrm>
            <a:off x="76200" y="6629400"/>
            <a:ext cx="228600" cy="228600"/>
          </a:xfrm>
          <a:prstGeom prst="rect">
            <a:avLst/>
          </a:prstGeom>
          <a:noFill/>
        </p:spPr>
      </p:pic>
      <p:sp>
        <p:nvSpPr>
          <p:cNvPr id="5" name="Title 1"/>
          <p:cNvSpPr txBox="1">
            <a:spLocks/>
          </p:cNvSpPr>
          <p:nvPr/>
        </p:nvSpPr>
        <p:spPr>
          <a:xfrm>
            <a:off x="533400" y="4730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smtClean="0"/>
              <a:t>Common Terminology Services</a:t>
            </a:r>
            <a:r>
              <a:rPr lang="en-US" sz="3600" b="1" smtClean="0"/>
              <a:t/>
            </a:r>
            <a:br>
              <a:rPr lang="en-US" sz="3600" b="1" smtClean="0"/>
            </a:br>
            <a:r>
              <a:rPr lang="en-US" sz="2800" smtClean="0">
                <a:solidFill>
                  <a:srgbClr val="FF0000"/>
                </a:solidFill>
              </a:rPr>
              <a:t>A Short History: CTS</a:t>
            </a:r>
            <a:endParaRPr lang="en-US" dirty="0"/>
          </a:p>
        </p:txBody>
      </p:sp>
    </p:spTree>
    <p:extLst>
      <p:ext uri="{BB962C8B-B14F-4D97-AF65-F5344CB8AC3E}">
        <p14:creationId xmlns:p14="http://schemas.microsoft.com/office/powerpoint/2010/main" val="20061221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Vocabulary Translation Layer</a:t>
            </a:r>
          </a:p>
          <a:p>
            <a:r>
              <a:rPr lang="en-US" dirty="0" smtClean="0"/>
              <a:t>Code map (minimal one-to-one code system level map)</a:t>
            </a:r>
            <a:endParaRPr lang="en-US" dirty="0"/>
          </a:p>
        </p:txBody>
      </p:sp>
    </p:spTree>
    <p:extLst>
      <p:ext uri="{BB962C8B-B14F-4D97-AF65-F5344CB8AC3E}">
        <p14:creationId xmlns:p14="http://schemas.microsoft.com/office/powerpoint/2010/main" val="33171160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Common Terminology Services </a:t>
            </a:r>
            <a:r>
              <a:rPr lang="en-US" sz="3600" dirty="0" smtClean="0"/>
              <a:t>2 </a:t>
            </a:r>
            <a:br>
              <a:rPr lang="en-US" sz="3600" dirty="0" smtClean="0"/>
            </a:br>
            <a:r>
              <a:rPr lang="en-US" sz="2800" dirty="0">
                <a:solidFill>
                  <a:srgbClr val="FF0000"/>
                </a:solidFill>
              </a:rPr>
              <a:t>A Short History: </a:t>
            </a:r>
            <a:r>
              <a:rPr lang="en-US" sz="2800" dirty="0" smtClean="0">
                <a:solidFill>
                  <a:srgbClr val="FF0000"/>
                </a:solidFill>
              </a:rPr>
              <a:t>CTS2</a:t>
            </a:r>
            <a:endParaRPr lang="en-US" sz="2800" dirty="0"/>
          </a:p>
        </p:txBody>
      </p:sp>
      <p:sp>
        <p:nvSpPr>
          <p:cNvPr id="3" name="Content Placeholder 2"/>
          <p:cNvSpPr>
            <a:spLocks noGrp="1"/>
          </p:cNvSpPr>
          <p:nvPr>
            <p:ph idx="1"/>
          </p:nvPr>
        </p:nvSpPr>
        <p:spPr/>
        <p:txBody>
          <a:bodyPr/>
          <a:lstStyle/>
          <a:p>
            <a:pPr marL="0" indent="0">
              <a:buNone/>
            </a:pPr>
            <a:r>
              <a:rPr lang="en-US" dirty="0" smtClean="0"/>
              <a:t>CTS2 Derives </a:t>
            </a:r>
            <a:r>
              <a:rPr lang="en-US" dirty="0"/>
              <a:t>from (continued)</a:t>
            </a:r>
            <a:r>
              <a:rPr lang="en-US" dirty="0" smtClean="0"/>
              <a:t>:</a:t>
            </a:r>
          </a:p>
          <a:p>
            <a:r>
              <a:rPr lang="en-US" dirty="0" smtClean="0"/>
              <a:t>Mayo </a:t>
            </a:r>
            <a:r>
              <a:rPr lang="en-US" dirty="0" err="1"/>
              <a:t>LexGrid</a:t>
            </a:r>
            <a:r>
              <a:rPr lang="en-US" dirty="0"/>
              <a:t> information model </a:t>
            </a:r>
            <a:r>
              <a:rPr lang="en-US" dirty="0" smtClean="0"/>
              <a:t>(</a:t>
            </a:r>
            <a:r>
              <a:rPr lang="en-US" dirty="0"/>
              <a:t>2002 – </a:t>
            </a:r>
            <a:r>
              <a:rPr lang="en-US" dirty="0" smtClean="0"/>
              <a:t>present and also derived from the Lexical Query Service)</a:t>
            </a:r>
          </a:p>
          <a:p>
            <a:r>
              <a:rPr lang="en-US" dirty="0" smtClean="0"/>
              <a:t>National Cancer Institute NCI </a:t>
            </a:r>
            <a:r>
              <a:rPr lang="en-US" dirty="0" err="1"/>
              <a:t>LexEVS</a:t>
            </a:r>
            <a:r>
              <a:rPr lang="en-US" dirty="0"/>
              <a:t> (2005 – present) </a:t>
            </a:r>
            <a:endParaRPr lang="en-US" dirty="0" smtClean="0"/>
          </a:p>
          <a:p>
            <a:r>
              <a:rPr lang="en-US" dirty="0" smtClean="0"/>
              <a:t>HL7 </a:t>
            </a:r>
            <a:r>
              <a:rPr lang="en-US" dirty="0"/>
              <a:t>Service Functional </a:t>
            </a:r>
            <a:r>
              <a:rPr lang="en-US" dirty="0" smtClean="0"/>
              <a:t>Model (SFM)</a:t>
            </a:r>
          </a:p>
          <a:p>
            <a:r>
              <a:rPr lang="en-US" dirty="0" smtClean="0"/>
              <a:t>Work </a:t>
            </a:r>
            <a:r>
              <a:rPr lang="en-US" dirty="0"/>
              <a:t>and insights of </a:t>
            </a:r>
            <a:r>
              <a:rPr lang="en-US" i="1" dirty="0"/>
              <a:t>many </a:t>
            </a:r>
            <a:r>
              <a:rPr lang="en-US" dirty="0"/>
              <a:t>individuals and organizations... </a:t>
            </a:r>
          </a:p>
          <a:p>
            <a:endParaRPr lang="en-US" dirty="0"/>
          </a:p>
        </p:txBody>
      </p:sp>
    </p:spTree>
    <p:extLst>
      <p:ext uri="{BB962C8B-B14F-4D97-AF65-F5344CB8AC3E}">
        <p14:creationId xmlns:p14="http://schemas.microsoft.com/office/powerpoint/2010/main" val="22134480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Developed via the </a:t>
            </a:r>
            <a:r>
              <a:rPr lang="en-US" sz="2800" dirty="0"/>
              <a:t>Healthcare Services Specification Program </a:t>
            </a:r>
            <a:r>
              <a:rPr lang="en-US" sz="2800" dirty="0" smtClean="0"/>
              <a:t>or HSSP process:</a:t>
            </a:r>
          </a:p>
          <a:p>
            <a:r>
              <a:rPr lang="en-US" sz="2800" dirty="0" smtClean="0"/>
              <a:t>HL7 issued the starting requirements document (HL7 SFM) </a:t>
            </a:r>
          </a:p>
          <a:p>
            <a:r>
              <a:rPr lang="en-US" sz="2800" dirty="0" smtClean="0"/>
              <a:t>Requirements transferred to Object Management Group (OMG), which issued </a:t>
            </a:r>
            <a:r>
              <a:rPr lang="en-US" sz="2800" dirty="0"/>
              <a:t>a Request for Proposal </a:t>
            </a:r>
            <a:r>
              <a:rPr lang="en-US" sz="2800" dirty="0" smtClean="0"/>
              <a:t>through the Ontology Platform Committee</a:t>
            </a:r>
          </a:p>
          <a:p>
            <a:r>
              <a:rPr lang="en-US" sz="2800" dirty="0" smtClean="0"/>
              <a:t>Participants drawn from W3C, Healthcare, XML, Space, Finance and other communities</a:t>
            </a:r>
          </a:p>
        </p:txBody>
      </p:sp>
    </p:spTree>
    <p:extLst>
      <p:ext uri="{BB962C8B-B14F-4D97-AF65-F5344CB8AC3E}">
        <p14:creationId xmlns:p14="http://schemas.microsoft.com/office/powerpoint/2010/main" val="27493591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Developed via the HSSP process (continued)</a:t>
            </a:r>
          </a:p>
          <a:p>
            <a:r>
              <a:rPr lang="en-US" dirty="0" smtClean="0"/>
              <a:t>Specification submitted to OMG and balloted June 2011.  Issued as a “Beta” spec</a:t>
            </a:r>
          </a:p>
          <a:p>
            <a:r>
              <a:rPr lang="en-US" dirty="0" smtClean="0"/>
              <a:t>Implementations developed, issues submitted to CTS2 Finalization Task Force</a:t>
            </a:r>
          </a:p>
          <a:p>
            <a:r>
              <a:rPr lang="en-US" dirty="0" smtClean="0"/>
              <a:t>Accepted for adoption by the OMG in August 2012 – available on OMG web site</a:t>
            </a:r>
          </a:p>
        </p:txBody>
      </p:sp>
    </p:spTree>
    <p:extLst>
      <p:ext uri="{BB962C8B-B14F-4D97-AF65-F5344CB8AC3E}">
        <p14:creationId xmlns:p14="http://schemas.microsoft.com/office/powerpoint/2010/main" val="17767170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defRPr/>
            </a:pPr>
            <a:r>
              <a:rPr lang="en-US" dirty="0" smtClean="0">
                <a:cs typeface="+mj-cs"/>
              </a:rPr>
              <a:t>Healthcare Services Specification Project </a:t>
            </a:r>
            <a:r>
              <a:rPr lang="en-US" sz="2800" dirty="0" smtClean="0">
                <a:solidFill>
                  <a:srgbClr val="FF0000"/>
                </a:solidFill>
                <a:cs typeface="+mj-cs"/>
              </a:rPr>
              <a:t>Approach: (HSSP)  Workflow</a:t>
            </a:r>
            <a:endParaRPr lang="en-US" sz="2800" dirty="0">
              <a:solidFill>
                <a:srgbClr val="FF0000"/>
              </a:solidFill>
              <a:cs typeface="+mj-cs"/>
            </a:endParaRPr>
          </a:p>
        </p:txBody>
      </p:sp>
      <p:sp>
        <p:nvSpPr>
          <p:cNvPr id="54" name="Slide Number Placeholder 4"/>
          <p:cNvSpPr>
            <a:spLocks noGrp="1"/>
          </p:cNvSpPr>
          <p:nvPr>
            <p:ph type="sldNum" sz="quarter" idx="11"/>
          </p:nvPr>
        </p:nvSpPr>
        <p:spPr/>
        <p:txBody>
          <a:bodyPr/>
          <a:lstStyle/>
          <a:p>
            <a:pPr>
              <a:defRPr/>
            </a:pPr>
            <a:fld id="{FB8F73F3-DFB1-6E41-BC16-59F149302154}" type="slidenum">
              <a:rPr lang="en-US" smtClean="0"/>
              <a:pPr>
                <a:defRPr/>
              </a:pPr>
              <a:t>35</a:t>
            </a:fld>
            <a:endParaRPr lang="en-US" dirty="0"/>
          </a:p>
        </p:txBody>
      </p:sp>
      <p:sp>
        <p:nvSpPr>
          <p:cNvPr id="5" name="Document 4"/>
          <p:cNvSpPr/>
          <p:nvPr/>
        </p:nvSpPr>
        <p:spPr bwMode="auto">
          <a:xfrm>
            <a:off x="990600" y="2667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32771" name="Rectangle 5"/>
          <p:cNvSpPr>
            <a:spLocks noChangeArrowheads="1"/>
          </p:cNvSpPr>
          <p:nvPr/>
        </p:nvSpPr>
        <p:spPr bwMode="auto">
          <a:xfrm>
            <a:off x="6096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2" name="Rectangle 6"/>
          <p:cNvSpPr>
            <a:spLocks noChangeArrowheads="1"/>
          </p:cNvSpPr>
          <p:nvPr/>
        </p:nvSpPr>
        <p:spPr bwMode="auto">
          <a:xfrm>
            <a:off x="2819400" y="1981200"/>
            <a:ext cx="16764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3" name="Rectangle 7"/>
          <p:cNvSpPr>
            <a:spLocks noChangeArrowheads="1"/>
          </p:cNvSpPr>
          <p:nvPr/>
        </p:nvSpPr>
        <p:spPr bwMode="auto">
          <a:xfrm>
            <a:off x="49530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4" name="TextBox 8"/>
          <p:cNvSpPr txBox="1">
            <a:spLocks noChangeArrowheads="1"/>
          </p:cNvSpPr>
          <p:nvPr/>
        </p:nvSpPr>
        <p:spPr bwMode="auto">
          <a:xfrm>
            <a:off x="1066800" y="1981200"/>
            <a:ext cx="76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2400">
                <a:solidFill>
                  <a:schemeClr val="accent1"/>
                </a:solidFill>
              </a:rPr>
              <a:t>HL7</a:t>
            </a:r>
            <a:endParaRPr lang="en-US">
              <a:solidFill>
                <a:schemeClr val="accent1"/>
              </a:solidFill>
            </a:endParaRPr>
          </a:p>
        </p:txBody>
      </p:sp>
      <p:sp>
        <p:nvSpPr>
          <p:cNvPr id="10" name="TextBox 9"/>
          <p:cNvSpPr txBox="1"/>
          <p:nvPr/>
        </p:nvSpPr>
        <p:spPr>
          <a:xfrm>
            <a:off x="3124200" y="1981200"/>
            <a:ext cx="919163" cy="461963"/>
          </a:xfrm>
          <a:prstGeom prst="rect">
            <a:avLst/>
          </a:prstGeom>
          <a:noFill/>
        </p:spPr>
        <p:txBody>
          <a:bodyPr wrap="none">
            <a:spAutoFit/>
          </a:bodyPr>
          <a:lstStyle/>
          <a:p>
            <a:pPr eaLnBrk="0" hangingPunct="0">
              <a:defRPr/>
            </a:pPr>
            <a:r>
              <a:rPr lang="en-US" sz="2400" dirty="0">
                <a:solidFill>
                  <a:schemeClr val="accent6">
                    <a:lumMod val="60000"/>
                    <a:lumOff val="40000"/>
                  </a:schemeClr>
                </a:solidFill>
                <a:cs typeface="+mn-cs"/>
              </a:rPr>
              <a:t>OMG</a:t>
            </a:r>
          </a:p>
        </p:txBody>
      </p:sp>
      <p:sp>
        <p:nvSpPr>
          <p:cNvPr id="32776" name="Document 12"/>
          <p:cNvSpPr>
            <a:spLocks noChangeArrowheads="1"/>
          </p:cNvSpPr>
          <p:nvPr/>
        </p:nvSpPr>
        <p:spPr bwMode="auto">
          <a:xfrm>
            <a:off x="5181600" y="3657600"/>
            <a:ext cx="1371600" cy="762000"/>
          </a:xfrm>
          <a:prstGeom prst="flowChartDocument">
            <a:avLst/>
          </a:prstGeom>
          <a:solidFill>
            <a:srgbClr val="008000"/>
          </a:solidFill>
          <a:ln w="12700">
            <a:solidFill>
              <a:schemeClr val="tx1"/>
            </a:solidFill>
            <a:round/>
            <a:headEnd/>
            <a:tailEnd/>
          </a:ln>
        </p:spPr>
        <p:txBody>
          <a:bodyPr/>
          <a:lstStyle/>
          <a:p>
            <a:pPr eaLnBrk="0" hangingPunct="0"/>
            <a:r>
              <a:rPr lang="en-US" sz="2000"/>
              <a:t>Proposed</a:t>
            </a:r>
          </a:p>
          <a:p>
            <a:pPr eaLnBrk="0" hangingPunct="0"/>
            <a:r>
              <a:rPr lang="en-US" sz="2000"/>
              <a:t>Standard</a:t>
            </a:r>
          </a:p>
        </p:txBody>
      </p:sp>
      <p:sp>
        <p:nvSpPr>
          <p:cNvPr id="32777" name="TextBox 14"/>
          <p:cNvSpPr txBox="1">
            <a:spLocks noChangeArrowheads="1"/>
          </p:cNvSpPr>
          <p:nvPr/>
        </p:nvSpPr>
        <p:spPr bwMode="auto">
          <a:xfrm>
            <a:off x="4953000" y="1981200"/>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algn="ctr"/>
            <a:r>
              <a:rPr lang="en-US" sz="2400">
                <a:solidFill>
                  <a:srgbClr val="008000"/>
                </a:solidFill>
              </a:rPr>
              <a:t>Vendor</a:t>
            </a:r>
          </a:p>
          <a:p>
            <a:pPr algn="ctr"/>
            <a:r>
              <a:rPr lang="en-US" sz="2400">
                <a:solidFill>
                  <a:srgbClr val="008000"/>
                </a:solidFill>
              </a:rPr>
              <a:t>Community</a:t>
            </a:r>
          </a:p>
        </p:txBody>
      </p:sp>
      <p:sp>
        <p:nvSpPr>
          <p:cNvPr id="32778" name="Right Arrow 17"/>
          <p:cNvSpPr>
            <a:spLocks noChangeArrowheads="1"/>
          </p:cNvSpPr>
          <p:nvPr/>
        </p:nvSpPr>
        <p:spPr bwMode="auto">
          <a:xfrm>
            <a:off x="1905000" y="27432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1" name="Document 20"/>
          <p:cNvSpPr/>
          <p:nvPr/>
        </p:nvSpPr>
        <p:spPr bwMode="auto">
          <a:xfrm>
            <a:off x="2971800" y="3048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11" name="Document 10"/>
          <p:cNvSpPr/>
          <p:nvPr/>
        </p:nvSpPr>
        <p:spPr bwMode="auto">
          <a:xfrm>
            <a:off x="3124200" y="3200400"/>
            <a:ext cx="914400" cy="612775"/>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400" dirty="0">
                <a:solidFill>
                  <a:schemeClr val="accent4"/>
                </a:solidFill>
                <a:cs typeface="+mn-cs"/>
              </a:rPr>
              <a:t>RFP</a:t>
            </a:r>
          </a:p>
        </p:txBody>
      </p:sp>
      <p:sp>
        <p:nvSpPr>
          <p:cNvPr id="32781" name="Right Arrow 21"/>
          <p:cNvSpPr>
            <a:spLocks noChangeArrowheads="1"/>
          </p:cNvSpPr>
          <p:nvPr/>
        </p:nvSpPr>
        <p:spPr bwMode="auto">
          <a:xfrm>
            <a:off x="4343400" y="4724400"/>
            <a:ext cx="6096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3" name="Document 22"/>
          <p:cNvSpPr/>
          <p:nvPr/>
        </p:nvSpPr>
        <p:spPr bwMode="auto">
          <a:xfrm>
            <a:off x="2971800" y="44958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Beta</a:t>
            </a:r>
          </a:p>
          <a:p>
            <a:pPr eaLnBrk="0" hangingPunct="0">
              <a:defRPr/>
            </a:pPr>
            <a:r>
              <a:rPr lang="en-US" sz="2000" dirty="0">
                <a:solidFill>
                  <a:schemeClr val="accent4"/>
                </a:solidFill>
                <a:cs typeface="+mn-cs"/>
              </a:rPr>
              <a:t>Standard</a:t>
            </a:r>
          </a:p>
        </p:txBody>
      </p:sp>
      <p:sp>
        <p:nvSpPr>
          <p:cNvPr id="32783" name="Right Arrow 23"/>
          <p:cNvSpPr>
            <a:spLocks noChangeArrowheads="1"/>
          </p:cNvSpPr>
          <p:nvPr/>
        </p:nvSpPr>
        <p:spPr bwMode="auto">
          <a:xfrm flipH="1">
            <a:off x="4495800" y="38100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5" name="Rectangle 24"/>
          <p:cNvSpPr/>
          <p:nvPr/>
        </p:nvSpPr>
        <p:spPr bwMode="auto">
          <a:xfrm>
            <a:off x="4953000" y="4648200"/>
            <a:ext cx="3352800" cy="1828800"/>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a:lstStyle/>
          <a:p>
            <a:pPr algn="ctr" eaLnBrk="0" hangingPunct="0">
              <a:defRPr/>
            </a:pPr>
            <a:r>
              <a:rPr lang="en-US" dirty="0">
                <a:solidFill>
                  <a:schemeClr val="accent1"/>
                </a:solidFill>
                <a:cs typeface="+mn-cs"/>
              </a:rPr>
              <a:t>F</a:t>
            </a:r>
            <a:r>
              <a:rPr lang="en-US" dirty="0">
                <a:solidFill>
                  <a:schemeClr val="accent6">
                    <a:lumMod val="60000"/>
                    <a:lumOff val="40000"/>
                  </a:schemeClr>
                </a:solidFill>
                <a:cs typeface="+mn-cs"/>
              </a:rPr>
              <a:t>T</a:t>
            </a:r>
            <a:r>
              <a:rPr lang="en-US" dirty="0">
                <a:solidFill>
                  <a:srgbClr val="008000"/>
                </a:solidFill>
                <a:cs typeface="+mn-cs"/>
              </a:rPr>
              <a:t>F</a:t>
            </a:r>
          </a:p>
        </p:txBody>
      </p:sp>
      <p:cxnSp>
        <p:nvCxnSpPr>
          <p:cNvPr id="27" name="Straight Connector 26"/>
          <p:cNvCxnSpPr/>
          <p:nvPr/>
        </p:nvCxnSpPr>
        <p:spPr bwMode="auto">
          <a:xfrm>
            <a:off x="4953000" y="4648200"/>
            <a:ext cx="1828800" cy="0"/>
          </a:xfrm>
          <a:prstGeom prst="line">
            <a:avLst/>
          </a:prstGeom>
          <a:solidFill>
            <a:schemeClr val="accent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Document 28"/>
          <p:cNvSpPr/>
          <p:nvPr/>
        </p:nvSpPr>
        <p:spPr bwMode="auto">
          <a:xfrm>
            <a:off x="2971800" y="54864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Final</a:t>
            </a:r>
          </a:p>
          <a:p>
            <a:pPr eaLnBrk="0" hangingPunct="0">
              <a:defRPr/>
            </a:pPr>
            <a:r>
              <a:rPr lang="en-US" sz="2000" dirty="0">
                <a:solidFill>
                  <a:schemeClr val="accent4"/>
                </a:solidFill>
                <a:cs typeface="+mn-cs"/>
              </a:rPr>
              <a:t>Standard</a:t>
            </a:r>
          </a:p>
        </p:txBody>
      </p:sp>
      <p:sp>
        <p:nvSpPr>
          <p:cNvPr id="32787" name="Right Arrow 29"/>
          <p:cNvSpPr>
            <a:spLocks noChangeArrowheads="1"/>
          </p:cNvSpPr>
          <p:nvPr/>
        </p:nvSpPr>
        <p:spPr bwMode="auto">
          <a:xfrm flipH="1">
            <a:off x="4495800" y="56388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88" name="Right Arrow 30"/>
          <p:cNvSpPr>
            <a:spLocks noChangeArrowheads="1"/>
          </p:cNvSpPr>
          <p:nvPr/>
        </p:nvSpPr>
        <p:spPr bwMode="auto">
          <a:xfrm>
            <a:off x="4038600" y="32766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nvGrpSpPr>
          <p:cNvPr id="32789" name="Group 33"/>
          <p:cNvGrpSpPr>
            <a:grpSpLocks/>
          </p:cNvGrpSpPr>
          <p:nvPr/>
        </p:nvGrpSpPr>
        <p:grpSpPr bwMode="auto">
          <a:xfrm>
            <a:off x="2133600" y="2514600"/>
            <a:ext cx="228600" cy="276225"/>
            <a:chOff x="7391400" y="2895600"/>
            <a:chExt cx="228600" cy="276999"/>
          </a:xfrm>
        </p:grpSpPr>
        <p:sp>
          <p:nvSpPr>
            <p:cNvPr id="32812" name="TextBox 3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1</a:t>
              </a:r>
            </a:p>
          </p:txBody>
        </p:sp>
        <p:sp>
          <p:nvSpPr>
            <p:cNvPr id="32813" name="Oval 3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0" name="Group 34"/>
          <p:cNvGrpSpPr>
            <a:grpSpLocks/>
          </p:cNvGrpSpPr>
          <p:nvPr/>
        </p:nvGrpSpPr>
        <p:grpSpPr bwMode="auto">
          <a:xfrm>
            <a:off x="4191000" y="3048000"/>
            <a:ext cx="228600" cy="276225"/>
            <a:chOff x="7391400" y="2895600"/>
            <a:chExt cx="228600" cy="276999"/>
          </a:xfrm>
        </p:grpSpPr>
        <p:sp>
          <p:nvSpPr>
            <p:cNvPr id="32810" name="TextBox 35"/>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2</a:t>
              </a:r>
            </a:p>
          </p:txBody>
        </p:sp>
        <p:sp>
          <p:nvSpPr>
            <p:cNvPr id="32811" name="Oval 36"/>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1" name="Group 37"/>
          <p:cNvGrpSpPr>
            <a:grpSpLocks/>
          </p:cNvGrpSpPr>
          <p:nvPr/>
        </p:nvGrpSpPr>
        <p:grpSpPr bwMode="auto">
          <a:xfrm>
            <a:off x="4648200" y="4038600"/>
            <a:ext cx="228600" cy="276225"/>
            <a:chOff x="7391400" y="2895600"/>
            <a:chExt cx="228600" cy="276999"/>
          </a:xfrm>
        </p:grpSpPr>
        <p:sp>
          <p:nvSpPr>
            <p:cNvPr id="32808" name="TextBox 38"/>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3</a:t>
              </a:r>
            </a:p>
          </p:txBody>
        </p:sp>
        <p:sp>
          <p:nvSpPr>
            <p:cNvPr id="32809" name="Oval 39"/>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2" name="Group 40"/>
          <p:cNvGrpSpPr>
            <a:grpSpLocks/>
          </p:cNvGrpSpPr>
          <p:nvPr/>
        </p:nvGrpSpPr>
        <p:grpSpPr bwMode="auto">
          <a:xfrm>
            <a:off x="4572000" y="5029200"/>
            <a:ext cx="228600" cy="276225"/>
            <a:chOff x="7391400" y="2895600"/>
            <a:chExt cx="228600" cy="276999"/>
          </a:xfrm>
        </p:grpSpPr>
        <p:sp>
          <p:nvSpPr>
            <p:cNvPr id="32806" name="TextBox 4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7" name="Oval 4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3" name="Group 43"/>
          <p:cNvGrpSpPr>
            <a:grpSpLocks/>
          </p:cNvGrpSpPr>
          <p:nvPr/>
        </p:nvGrpSpPr>
        <p:grpSpPr bwMode="auto">
          <a:xfrm>
            <a:off x="4724400" y="5867400"/>
            <a:ext cx="228600" cy="276225"/>
            <a:chOff x="7391400" y="2895600"/>
            <a:chExt cx="228600" cy="276999"/>
          </a:xfrm>
        </p:grpSpPr>
        <p:sp>
          <p:nvSpPr>
            <p:cNvPr id="32804" name="TextBox 44"/>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5</a:t>
              </a:r>
            </a:p>
          </p:txBody>
        </p:sp>
        <p:sp>
          <p:nvSpPr>
            <p:cNvPr id="32805" name="Oval 45"/>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4" name="Document 47"/>
          <p:cNvSpPr>
            <a:spLocks noChangeArrowheads="1"/>
          </p:cNvSpPr>
          <p:nvPr/>
        </p:nvSpPr>
        <p:spPr bwMode="auto">
          <a:xfrm>
            <a:off x="5181600" y="5410200"/>
            <a:ext cx="1828800" cy="762000"/>
          </a:xfrm>
          <a:prstGeom prst="flowChartDocument">
            <a:avLst/>
          </a:prstGeom>
          <a:solidFill>
            <a:srgbClr val="008000"/>
          </a:solidFill>
          <a:ln w="12700">
            <a:solidFill>
              <a:schemeClr val="tx1"/>
            </a:solidFill>
            <a:round/>
            <a:headEnd/>
            <a:tailEnd/>
          </a:ln>
        </p:spPr>
        <p:txBody>
          <a:bodyPr/>
          <a:lstStyle/>
          <a:p>
            <a:pPr eaLnBrk="0" hangingPunct="0"/>
            <a:r>
              <a:rPr lang="en-US" sz="2000"/>
              <a:t>Corrections / Clarifications</a:t>
            </a:r>
          </a:p>
          <a:p>
            <a:pPr eaLnBrk="0" hangingPunct="0"/>
            <a:endParaRPr lang="en-US" sz="2000"/>
          </a:p>
        </p:txBody>
      </p:sp>
      <p:sp>
        <p:nvSpPr>
          <p:cNvPr id="32795" name="Right Arrow 48"/>
          <p:cNvSpPr>
            <a:spLocks noChangeArrowheads="1"/>
          </p:cNvSpPr>
          <p:nvPr/>
        </p:nvSpPr>
        <p:spPr bwMode="auto">
          <a:xfrm flipH="1">
            <a:off x="2362200" y="5562600"/>
            <a:ext cx="533400" cy="304800"/>
          </a:xfrm>
          <a:prstGeom prst="rightArrow">
            <a:avLst>
              <a:gd name="adj1" fmla="val 50000"/>
              <a:gd name="adj2" fmla="val 49999"/>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50" name="Document 49"/>
          <p:cNvSpPr/>
          <p:nvPr/>
        </p:nvSpPr>
        <p:spPr bwMode="auto">
          <a:xfrm>
            <a:off x="762000" y="41148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a:cs typeface="+mn-cs"/>
              </a:rPr>
              <a:t>HL7</a:t>
            </a:r>
          </a:p>
          <a:p>
            <a:pPr eaLnBrk="0" hangingPunct="0">
              <a:defRPr/>
            </a:pPr>
            <a:r>
              <a:rPr lang="en-US" sz="1400" dirty="0">
                <a:cs typeface="+mn-cs"/>
              </a:rPr>
              <a:t>Implementation</a:t>
            </a:r>
          </a:p>
          <a:p>
            <a:pPr eaLnBrk="0" hangingPunct="0">
              <a:defRPr/>
            </a:pPr>
            <a:r>
              <a:rPr lang="en-US" sz="1400" dirty="0">
                <a:cs typeface="+mn-cs"/>
              </a:rPr>
              <a:t>Guide</a:t>
            </a:r>
            <a:r>
              <a:rPr lang="en-US" sz="1800" dirty="0">
                <a:cs typeface="+mn-cs"/>
              </a:rPr>
              <a:t> </a:t>
            </a:r>
          </a:p>
        </p:txBody>
      </p:sp>
      <p:grpSp>
        <p:nvGrpSpPr>
          <p:cNvPr id="32797" name="Group 50"/>
          <p:cNvGrpSpPr>
            <a:grpSpLocks/>
          </p:cNvGrpSpPr>
          <p:nvPr/>
        </p:nvGrpSpPr>
        <p:grpSpPr bwMode="auto">
          <a:xfrm>
            <a:off x="2514600" y="5105400"/>
            <a:ext cx="228600" cy="276225"/>
            <a:chOff x="7391400" y="2895600"/>
            <a:chExt cx="228600" cy="276999"/>
          </a:xfrm>
        </p:grpSpPr>
        <p:sp>
          <p:nvSpPr>
            <p:cNvPr id="32802" name="TextBox 5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3" name="Oval 5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8" name="Oval Callout 2"/>
          <p:cNvSpPr>
            <a:spLocks noChangeArrowheads="1"/>
          </p:cNvSpPr>
          <p:nvPr/>
        </p:nvSpPr>
        <p:spPr bwMode="auto">
          <a:xfrm>
            <a:off x="3124200" y="3505200"/>
            <a:ext cx="3048000" cy="1524000"/>
          </a:xfrm>
          <a:prstGeom prst="wedgeEllipseCallout">
            <a:avLst>
              <a:gd name="adj1" fmla="val -79481"/>
              <a:gd name="adj2" fmla="val 84856"/>
            </a:avLst>
          </a:prstGeom>
          <a:solidFill>
            <a:schemeClr val="bg1">
              <a:alpha val="78822"/>
            </a:schemeClr>
          </a:solidFill>
          <a:ln w="50800">
            <a:solidFill>
              <a:schemeClr val="tx1"/>
            </a:solidFill>
            <a:round/>
            <a:headEnd/>
            <a:tailEnd/>
          </a:ln>
        </p:spPr>
        <p:txBody>
          <a:bodyPr/>
          <a:lstStyle/>
          <a:p>
            <a:pPr eaLnBrk="0" hangingPunct="0"/>
            <a:r>
              <a:rPr lang="en-US"/>
              <a:t>We Are</a:t>
            </a:r>
          </a:p>
          <a:p>
            <a:pPr eaLnBrk="0" hangingPunct="0"/>
            <a:r>
              <a:rPr lang="en-US"/>
              <a:t>Here…</a:t>
            </a:r>
          </a:p>
        </p:txBody>
      </p:sp>
      <p:sp>
        <p:nvSpPr>
          <p:cNvPr id="48" name="Document 47"/>
          <p:cNvSpPr/>
          <p:nvPr/>
        </p:nvSpPr>
        <p:spPr bwMode="auto">
          <a:xfrm>
            <a:off x="762000" y="53340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smtClean="0">
                <a:cs typeface="+mn-cs"/>
              </a:rPr>
              <a:t>Vocab committee</a:t>
            </a:r>
          </a:p>
          <a:p>
            <a:pPr eaLnBrk="0" hangingPunct="0">
              <a:defRPr/>
            </a:pPr>
            <a:r>
              <a:rPr lang="en-US" sz="1400" dirty="0" smtClean="0">
                <a:cs typeface="+mn-cs"/>
              </a:rPr>
              <a:t>Normative </a:t>
            </a:r>
          </a:p>
          <a:p>
            <a:pPr eaLnBrk="0" hangingPunct="0">
              <a:defRPr/>
            </a:pPr>
            <a:r>
              <a:rPr lang="en-US" sz="1400" dirty="0" smtClean="0">
                <a:cs typeface="+mn-cs"/>
              </a:rPr>
              <a:t>process</a:t>
            </a:r>
            <a:endParaRPr lang="en-US" sz="1800" dirty="0">
              <a:cs typeface="+mn-cs"/>
            </a:endParaRPr>
          </a:p>
        </p:txBody>
      </p:sp>
    </p:spTree>
    <p:extLst>
      <p:ext uri="{BB962C8B-B14F-4D97-AF65-F5344CB8AC3E}">
        <p14:creationId xmlns:p14="http://schemas.microsoft.com/office/powerpoint/2010/main" val="68718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smtClean="0"/>
              <a:t>CTS2 </a:t>
            </a:r>
            <a:r>
              <a:rPr lang="en-US" sz="3100" dirty="0"/>
              <a:t>Service Functional </a:t>
            </a:r>
            <a:r>
              <a:rPr lang="en-US" sz="3100" dirty="0" smtClean="0"/>
              <a:t>Model (SFM)</a:t>
            </a:r>
            <a:br>
              <a:rPr lang="en-US" sz="3100" dirty="0" smtClean="0"/>
            </a:br>
            <a:r>
              <a:rPr lang="en-US" sz="2800" dirty="0" smtClean="0">
                <a:solidFill>
                  <a:srgbClr val="FF0000"/>
                </a:solidFill>
              </a:rPr>
              <a:t>Approach: SFM</a:t>
            </a:r>
            <a:endParaRPr lang="en-US" dirty="0"/>
          </a:p>
        </p:txBody>
      </p:sp>
      <p:sp>
        <p:nvSpPr>
          <p:cNvPr id="3" name="Content Placeholder 2"/>
          <p:cNvSpPr>
            <a:spLocks noGrp="1"/>
          </p:cNvSpPr>
          <p:nvPr>
            <p:ph idx="1"/>
          </p:nvPr>
        </p:nvSpPr>
        <p:spPr/>
        <p:txBody>
          <a:bodyPr/>
          <a:lstStyle/>
          <a:p>
            <a:r>
              <a:rPr lang="en-US" sz="2800" dirty="0" smtClean="0"/>
              <a:t>SFM insured that the implementation was complete</a:t>
            </a:r>
          </a:p>
          <a:p>
            <a:r>
              <a:rPr lang="en-US" sz="2800" dirty="0" smtClean="0"/>
              <a:t>Describes use cases and functionality for the specification</a:t>
            </a:r>
          </a:p>
          <a:p>
            <a:r>
              <a:rPr lang="en-US" sz="2800" dirty="0"/>
              <a:t>Balloted as a draft standard for trial use (DSTU)</a:t>
            </a:r>
          </a:p>
          <a:p>
            <a:r>
              <a:rPr lang="en-US" sz="2800" dirty="0"/>
              <a:t>Turned over to OMG where it was used to create a Platform Independent Model or PIM and a Platform Specific Model or PSM.</a:t>
            </a:r>
          </a:p>
          <a:p>
            <a:r>
              <a:rPr lang="en-US" sz="2800" dirty="0"/>
              <a:t>Now moving toward a normative </a:t>
            </a:r>
            <a:r>
              <a:rPr lang="en-US" sz="2800" dirty="0" smtClean="0"/>
              <a:t>specification in the vocabulary committee</a:t>
            </a:r>
            <a:endParaRPr lang="en-US" sz="2800" dirty="0"/>
          </a:p>
          <a:p>
            <a:endParaRPr lang="en-US" sz="2800" dirty="0" smtClean="0"/>
          </a:p>
          <a:p>
            <a:pPr marL="0" indent="0">
              <a:buNone/>
            </a:pPr>
            <a:endParaRPr lang="en-US" dirty="0"/>
          </a:p>
        </p:txBody>
      </p:sp>
    </p:spTree>
    <p:extLst>
      <p:ext uri="{BB962C8B-B14F-4D97-AF65-F5344CB8AC3E}">
        <p14:creationId xmlns:p14="http://schemas.microsoft.com/office/powerpoint/2010/main" val="137432133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smtClean="0"/>
              <a:t>CTS2 PIM, Platform Independent Model</a:t>
            </a:r>
            <a:br>
              <a:rPr lang="en-US" sz="3100" dirty="0" smtClean="0"/>
            </a:br>
            <a:r>
              <a:rPr lang="en-US" sz="2400" dirty="0">
                <a:solidFill>
                  <a:srgbClr val="FF0000"/>
                </a:solidFill>
              </a:rPr>
              <a:t>Approach: The role of the PIM</a:t>
            </a:r>
          </a:p>
        </p:txBody>
      </p:sp>
      <p:sp>
        <p:nvSpPr>
          <p:cNvPr id="3" name="Content Placeholder 2"/>
          <p:cNvSpPr>
            <a:spLocks noGrp="1"/>
          </p:cNvSpPr>
          <p:nvPr>
            <p:ph idx="1"/>
          </p:nvPr>
        </p:nvSpPr>
        <p:spPr/>
        <p:txBody>
          <a:bodyPr/>
          <a:lstStyle/>
          <a:p>
            <a:pPr marL="514350" indent="-457200"/>
            <a:r>
              <a:rPr lang="en-US" dirty="0" smtClean="0"/>
              <a:t>A Unified Modeling Language (UML) representation:</a:t>
            </a:r>
          </a:p>
          <a:p>
            <a:pPr marL="514350" indent="-457200"/>
            <a:r>
              <a:rPr lang="en-US" dirty="0" smtClean="0"/>
              <a:t>Defines names, purpose and how used</a:t>
            </a:r>
          </a:p>
          <a:p>
            <a:pPr marL="514350" indent="-457200"/>
            <a:r>
              <a:rPr lang="en-US" dirty="0" smtClean="0"/>
              <a:t>No physical rendering (i.e. Java Beans, C++ classes, XML schema, etc.)</a:t>
            </a:r>
          </a:p>
          <a:p>
            <a:pPr marL="514350" indent="-457200"/>
            <a:r>
              <a:rPr lang="en-US" dirty="0" smtClean="0"/>
              <a:t>The PIM can be transformed into multiple different Platform Specific Models</a:t>
            </a:r>
          </a:p>
          <a:p>
            <a:pPr marL="514350" indent="-457200"/>
            <a:r>
              <a:rPr lang="en-US" dirty="0" smtClean="0"/>
              <a:t>This is where you go when you have detailed questions about the specification</a:t>
            </a:r>
          </a:p>
          <a:p>
            <a:pPr marL="0" indent="0">
              <a:buNone/>
            </a:pPr>
            <a:endParaRPr lang="en-US" dirty="0"/>
          </a:p>
        </p:txBody>
      </p:sp>
    </p:spTree>
    <p:extLst>
      <p:ext uri="{BB962C8B-B14F-4D97-AF65-F5344CB8AC3E}">
        <p14:creationId xmlns:p14="http://schemas.microsoft.com/office/powerpoint/2010/main" val="30733212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CTS2 PIM, Platform Independent Model</a:t>
            </a:r>
            <a:br>
              <a:rPr lang="en-US" sz="3000" dirty="0"/>
            </a:br>
            <a:r>
              <a:rPr lang="en-US" sz="2400" dirty="0" smtClean="0">
                <a:solidFill>
                  <a:srgbClr val="FF0000"/>
                </a:solidFill>
              </a:rPr>
              <a:t>Approach: The role of the PIM</a:t>
            </a:r>
            <a:endParaRPr lang="en-US" sz="2400" dirty="0"/>
          </a:p>
        </p:txBody>
      </p:sp>
      <p:sp>
        <p:nvSpPr>
          <p:cNvPr id="3" name="Content Placeholder 2"/>
          <p:cNvSpPr>
            <a:spLocks noGrp="1"/>
          </p:cNvSpPr>
          <p:nvPr>
            <p:ph idx="1"/>
          </p:nvPr>
        </p:nvSpPr>
        <p:spPr/>
        <p:txBody>
          <a:bodyPr/>
          <a:lstStyle/>
          <a:p>
            <a:pPr marL="0" indent="0">
              <a:buNone/>
            </a:pPr>
            <a:r>
              <a:rPr lang="en-US" dirty="0" smtClean="0"/>
              <a:t>Comprised of an:</a:t>
            </a:r>
          </a:p>
          <a:p>
            <a:r>
              <a:rPr lang="en-US" dirty="0" smtClean="0"/>
              <a:t>Information Model</a:t>
            </a:r>
          </a:p>
          <a:p>
            <a:pPr lvl="1"/>
            <a:r>
              <a:rPr lang="en-US" dirty="0" smtClean="0"/>
              <a:t>Core</a:t>
            </a:r>
          </a:p>
          <a:p>
            <a:pPr lvl="1"/>
            <a:r>
              <a:rPr lang="en-US" dirty="0" smtClean="0"/>
              <a:t>CTS2 Resources</a:t>
            </a:r>
          </a:p>
          <a:p>
            <a:r>
              <a:rPr lang="en-US" dirty="0" smtClean="0"/>
              <a:t>Computational Model</a:t>
            </a:r>
          </a:p>
          <a:p>
            <a:pPr lvl="1"/>
            <a:r>
              <a:rPr lang="en-US" dirty="0"/>
              <a:t>Core</a:t>
            </a:r>
          </a:p>
          <a:p>
            <a:pPr lvl="1"/>
            <a:r>
              <a:rPr lang="en-US" dirty="0"/>
              <a:t>CTS2 </a:t>
            </a:r>
            <a:r>
              <a:rPr lang="en-US" dirty="0" smtClean="0"/>
              <a:t>Operations</a:t>
            </a:r>
            <a:endParaRPr lang="en-US" dirty="0"/>
          </a:p>
          <a:p>
            <a:endParaRPr lang="en-US" dirty="0"/>
          </a:p>
        </p:txBody>
      </p:sp>
    </p:spTree>
    <p:extLst>
      <p:ext uri="{BB962C8B-B14F-4D97-AF65-F5344CB8AC3E}">
        <p14:creationId xmlns:p14="http://schemas.microsoft.com/office/powerpoint/2010/main" val="12330836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CTS2 PSM: Platform Specific Model </a:t>
            </a:r>
            <a:r>
              <a:rPr lang="en-US" dirty="0" smtClean="0"/>
              <a:t/>
            </a:r>
            <a:br>
              <a:rPr lang="en-US" dirty="0" smtClean="0"/>
            </a:br>
            <a:r>
              <a:rPr lang="en-US" sz="2400" dirty="0" smtClean="0">
                <a:solidFill>
                  <a:srgbClr val="FF0000"/>
                </a:solidFill>
              </a:rPr>
              <a:t>Approach: The Role of the PSM</a:t>
            </a:r>
            <a:endParaRPr lang="en-US" sz="2400" dirty="0">
              <a:solidFill>
                <a:srgbClr val="FF0000"/>
              </a:solidFill>
            </a:endParaRPr>
          </a:p>
        </p:txBody>
      </p:sp>
      <p:sp>
        <p:nvSpPr>
          <p:cNvPr id="3" name="Content Placeholder 2"/>
          <p:cNvSpPr>
            <a:spLocks noGrp="1"/>
          </p:cNvSpPr>
          <p:nvPr>
            <p:ph idx="1"/>
          </p:nvPr>
        </p:nvSpPr>
        <p:spPr/>
        <p:txBody>
          <a:bodyPr/>
          <a:lstStyle/>
          <a:p>
            <a:r>
              <a:rPr lang="en-US" dirty="0" smtClean="0"/>
              <a:t>CTS2 representations in </a:t>
            </a:r>
          </a:p>
          <a:p>
            <a:pPr lvl="1"/>
            <a:r>
              <a:rPr lang="en-US" dirty="0" smtClean="0"/>
              <a:t>XML schema, allowing content to be created in XML (A PSM of the Information Model)</a:t>
            </a:r>
          </a:p>
          <a:p>
            <a:pPr lvl="1"/>
            <a:r>
              <a:rPr lang="en-US" dirty="0" smtClean="0"/>
              <a:t>WADL: a REST interface to the the computational and information model</a:t>
            </a:r>
          </a:p>
          <a:p>
            <a:pPr lvl="1"/>
            <a:r>
              <a:rPr lang="en-US" dirty="0" smtClean="0"/>
              <a:t>WSDL:</a:t>
            </a:r>
            <a:r>
              <a:rPr lang="en-US" dirty="0"/>
              <a:t> </a:t>
            </a:r>
            <a:r>
              <a:rPr lang="en-US" dirty="0" smtClean="0"/>
              <a:t>a SOAP interface to the same computational and information model</a:t>
            </a:r>
          </a:p>
        </p:txBody>
      </p:sp>
    </p:spTree>
    <p:extLst>
      <p:ext uri="{BB962C8B-B14F-4D97-AF65-F5344CB8AC3E}">
        <p14:creationId xmlns:p14="http://schemas.microsoft.com/office/powerpoint/2010/main" val="41197442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The </a:t>
            </a:r>
            <a:r>
              <a:rPr lang="en-US" dirty="0"/>
              <a:t>Semiotic </a:t>
            </a:r>
            <a:r>
              <a:rPr lang="en-US" dirty="0" smtClean="0"/>
              <a:t>Triangle</a:t>
            </a:r>
            <a:endParaRPr lang="en-US" dirty="0"/>
          </a:p>
        </p:txBody>
      </p:sp>
      <p:sp>
        <p:nvSpPr>
          <p:cNvPr id="6" name="Slide Number Placeholder 5"/>
          <p:cNvSpPr>
            <a:spLocks noGrp="1"/>
          </p:cNvSpPr>
          <p:nvPr>
            <p:ph type="sldNum" sz="quarter" idx="11"/>
          </p:nvPr>
        </p:nvSpPr>
        <p:spPr/>
        <p:txBody>
          <a:bodyPr/>
          <a:lstStyle/>
          <a:p>
            <a:fld id="{C62DAE8A-B657-4A4D-9F36-BE0E5FD647E1}" type="slidenum">
              <a:rPr lang="en-US" smtClean="0"/>
              <a:pPr/>
              <a:t>4</a:t>
            </a:fld>
            <a:endParaRPr lang="en-US"/>
          </a:p>
        </p:txBody>
      </p:sp>
      <p:sp>
        <p:nvSpPr>
          <p:cNvPr id="46083"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4" name="Line 4"/>
          <p:cNvSpPr>
            <a:spLocks noChangeShapeType="1"/>
          </p:cNvSpPr>
          <p:nvPr/>
        </p:nvSpPr>
        <p:spPr bwMode="auto">
          <a:xfrm flipV="1">
            <a:off x="27432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5" name="Line 5"/>
          <p:cNvSpPr>
            <a:spLocks noChangeShapeType="1"/>
          </p:cNvSpPr>
          <p:nvPr/>
        </p:nvSpPr>
        <p:spPr bwMode="auto">
          <a:xfrm>
            <a:off x="44196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6" name="Text Box 6"/>
          <p:cNvSpPr txBox="1">
            <a:spLocks noChangeArrowheads="1"/>
          </p:cNvSpPr>
          <p:nvPr/>
        </p:nvSpPr>
        <p:spPr bwMode="auto">
          <a:xfrm>
            <a:off x="2819400" y="17526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46087"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46088"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46089"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46090"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46091"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
        <p:nvSpPr>
          <p:cNvPr id="46092" name="Text Box 12"/>
          <p:cNvSpPr txBox="1">
            <a:spLocks noChangeArrowheads="1"/>
          </p:cNvSpPr>
          <p:nvPr/>
        </p:nvSpPr>
        <p:spPr bwMode="auto">
          <a:xfrm>
            <a:off x="9906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spTree>
    <p:extLst>
      <p:ext uri="{BB962C8B-B14F-4D97-AF65-F5344CB8AC3E}">
        <p14:creationId xmlns:p14="http://schemas.microsoft.com/office/powerpoint/2010/main" val="30187427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r>
              <a:rPr lang="en-US" dirty="0"/>
              <a:t> </a:t>
            </a:r>
            <a:r>
              <a:rPr lang="en-US" dirty="0" smtClean="0"/>
              <a:t>Specification</a:t>
            </a:r>
            <a:endParaRPr lang="en-US" dirty="0"/>
          </a:p>
        </p:txBody>
      </p:sp>
      <p:sp>
        <p:nvSpPr>
          <p:cNvPr id="3" name="Content Placeholder 2"/>
          <p:cNvSpPr>
            <a:spLocks noGrp="1"/>
          </p:cNvSpPr>
          <p:nvPr>
            <p:ph idx="1"/>
          </p:nvPr>
        </p:nvSpPr>
        <p:spPr/>
        <p:txBody>
          <a:bodyPr/>
          <a:lstStyle/>
          <a:p>
            <a:pPr marL="0" indent="0">
              <a:buNone/>
            </a:pPr>
            <a:r>
              <a:rPr lang="en-US" dirty="0" smtClean="0"/>
              <a:t>A model and specification for discovering, accessing, distributing and updating </a:t>
            </a:r>
            <a:r>
              <a:rPr lang="en-US" i="1" dirty="0" smtClean="0"/>
              <a:t>terminological resources</a:t>
            </a:r>
            <a:r>
              <a:rPr lang="en-US" dirty="0" smtClean="0"/>
              <a:t> on the internet.</a:t>
            </a:r>
          </a:p>
        </p:txBody>
      </p:sp>
      <p:sp>
        <p:nvSpPr>
          <p:cNvPr id="6" name="Slide Number Placeholder 5"/>
          <p:cNvSpPr>
            <a:spLocks noGrp="1"/>
          </p:cNvSpPr>
          <p:nvPr>
            <p:ph type="sldNum" sz="quarter" idx="11"/>
          </p:nvPr>
        </p:nvSpPr>
        <p:spPr/>
        <p:txBody>
          <a:bodyPr/>
          <a:lstStyle/>
          <a:p>
            <a:fld id="{B872683D-E02A-AE43-B763-B6334918E055}" type="slidenum">
              <a:rPr lang="en-US" smtClean="0"/>
              <a:pPr/>
              <a:t>40</a:t>
            </a:fld>
            <a:endParaRPr lang="en-US"/>
          </a:p>
        </p:txBody>
      </p:sp>
    </p:spTree>
    <p:extLst>
      <p:ext uri="{BB962C8B-B14F-4D97-AF65-F5344CB8AC3E}">
        <p14:creationId xmlns:p14="http://schemas.microsoft.com/office/powerpoint/2010/main" val="4271541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endParaRPr lang="en-US" dirty="0"/>
          </a:p>
        </p:txBody>
      </p:sp>
      <p:sp>
        <p:nvSpPr>
          <p:cNvPr id="3" name="Content Placeholder 2"/>
          <p:cNvSpPr>
            <a:spLocks noGrp="1"/>
          </p:cNvSpPr>
          <p:nvPr>
            <p:ph idx="1"/>
          </p:nvPr>
        </p:nvSpPr>
        <p:spPr/>
        <p:txBody>
          <a:bodyPr/>
          <a:lstStyle/>
          <a:p>
            <a:pPr marL="0" indent="0">
              <a:buNone/>
            </a:pPr>
            <a:r>
              <a:rPr lang="en-US" dirty="0" smtClean="0"/>
              <a:t>The CTS2 specification provides:</a:t>
            </a:r>
          </a:p>
          <a:p>
            <a:r>
              <a:rPr lang="en-US" dirty="0" smtClean="0"/>
              <a:t>A model and set of symbols for discussing terminology:</a:t>
            </a:r>
          </a:p>
          <a:p>
            <a:pPr lvl="1"/>
            <a:r>
              <a:rPr lang="en-US" dirty="0" smtClean="0"/>
              <a:t>Formal in UML </a:t>
            </a:r>
          </a:p>
          <a:p>
            <a:pPr lvl="1"/>
            <a:r>
              <a:rPr lang="en-US" dirty="0" smtClean="0"/>
              <a:t>Practical in XML Schema</a:t>
            </a:r>
          </a:p>
          <a:p>
            <a:r>
              <a:rPr lang="en-US" dirty="0" smtClean="0"/>
              <a:t>A </a:t>
            </a:r>
            <a:r>
              <a:rPr lang="en-US" i="1" dirty="0" err="1" smtClean="0"/>
              <a:t>RESTful</a:t>
            </a:r>
            <a:r>
              <a:rPr lang="en-US" dirty="0" smtClean="0"/>
              <a:t> Architecture for querying, exchanging and updating terminological content</a:t>
            </a:r>
          </a:p>
          <a:p>
            <a:pPr marL="0" indent="0">
              <a:buNone/>
            </a:pP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41</a:t>
            </a:fld>
            <a:endParaRPr lang="en-US"/>
          </a:p>
        </p:txBody>
      </p:sp>
    </p:spTree>
    <p:extLst>
      <p:ext uri="{BB962C8B-B14F-4D97-AF65-F5344CB8AC3E}">
        <p14:creationId xmlns:p14="http://schemas.microsoft.com/office/powerpoint/2010/main" val="3149603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Resource-Oriented Architecture</a:t>
            </a:r>
            <a:endParaRPr lang="en-US" sz="2800" dirty="0">
              <a:solidFill>
                <a:srgbClr val="FF0000"/>
              </a:solidFill>
            </a:endParaRPr>
          </a:p>
        </p:txBody>
      </p:sp>
      <p:sp>
        <p:nvSpPr>
          <p:cNvPr id="3" name="Content Placeholder 2"/>
          <p:cNvSpPr>
            <a:spLocks noGrp="1"/>
          </p:cNvSpPr>
          <p:nvPr>
            <p:ph idx="1"/>
          </p:nvPr>
        </p:nvSpPr>
        <p:spPr>
          <a:xfrm>
            <a:off x="381000" y="1676400"/>
            <a:ext cx="8153400" cy="4494212"/>
          </a:xfrm>
        </p:spPr>
        <p:txBody>
          <a:bodyPr/>
          <a:lstStyle/>
          <a:p>
            <a:pPr marL="0" indent="0">
              <a:buNone/>
            </a:pPr>
            <a:r>
              <a:rPr lang="en-US" sz="2400" dirty="0" smtClean="0"/>
              <a:t>It's </a:t>
            </a:r>
            <a:r>
              <a:rPr lang="en-US" sz="2400" dirty="0"/>
              <a:t>just four concepts:</a:t>
            </a:r>
          </a:p>
          <a:p>
            <a:pPr lvl="1"/>
            <a:r>
              <a:rPr lang="en-US" sz="2400" dirty="0" smtClean="0"/>
              <a:t>Resources</a:t>
            </a:r>
          </a:p>
          <a:p>
            <a:pPr lvl="1"/>
            <a:r>
              <a:rPr lang="en-US" sz="2400" dirty="0" smtClean="0"/>
              <a:t>Their </a:t>
            </a:r>
            <a:r>
              <a:rPr lang="en-US" sz="2400" dirty="0"/>
              <a:t>names (URIs</a:t>
            </a:r>
            <a:r>
              <a:rPr lang="en-US" sz="2400" dirty="0" smtClean="0"/>
              <a:t>)</a:t>
            </a:r>
          </a:p>
          <a:p>
            <a:pPr lvl="1"/>
            <a:r>
              <a:rPr lang="en-US" sz="2400" dirty="0" smtClean="0"/>
              <a:t>Their representations</a:t>
            </a:r>
          </a:p>
          <a:p>
            <a:pPr lvl="1"/>
            <a:r>
              <a:rPr lang="en-US" sz="2400" dirty="0" smtClean="0"/>
              <a:t>The </a:t>
            </a:r>
            <a:r>
              <a:rPr lang="en-US" sz="2400" dirty="0"/>
              <a:t>links between them</a:t>
            </a:r>
          </a:p>
          <a:p>
            <a:pPr marL="0" indent="0">
              <a:buNone/>
            </a:pPr>
            <a:r>
              <a:rPr lang="en-US" sz="2400" dirty="0"/>
              <a:t>A</a:t>
            </a:r>
            <a:r>
              <a:rPr lang="en-US" sz="2400" dirty="0" smtClean="0"/>
              <a:t>nd </a:t>
            </a:r>
            <a:r>
              <a:rPr lang="en-US" sz="2400" dirty="0"/>
              <a:t>four </a:t>
            </a:r>
            <a:r>
              <a:rPr lang="en-US" sz="2400" dirty="0" smtClean="0"/>
              <a:t>properties:</a:t>
            </a:r>
          </a:p>
          <a:p>
            <a:pPr lvl="1"/>
            <a:r>
              <a:rPr lang="en-US" sz="2400" dirty="0" smtClean="0"/>
              <a:t>Addressability</a:t>
            </a:r>
            <a:endParaRPr lang="en-US" sz="2400" dirty="0"/>
          </a:p>
          <a:p>
            <a:pPr lvl="1"/>
            <a:r>
              <a:rPr lang="en-US" sz="2400" dirty="0"/>
              <a:t>Statelessness</a:t>
            </a:r>
          </a:p>
          <a:p>
            <a:pPr lvl="1"/>
            <a:r>
              <a:rPr lang="en-US" sz="2400" dirty="0"/>
              <a:t>Connectedness</a:t>
            </a:r>
          </a:p>
          <a:p>
            <a:pPr lvl="1"/>
            <a:r>
              <a:rPr lang="en-US" sz="2400" dirty="0"/>
              <a:t>A </a:t>
            </a:r>
            <a:r>
              <a:rPr lang="en-US" sz="2400" dirty="0" smtClean="0"/>
              <a:t>“uniform interface”</a:t>
            </a:r>
            <a:endParaRPr lang="en-US" sz="2400" dirty="0"/>
          </a:p>
          <a:p>
            <a:pPr marL="0" indent="0">
              <a:buNone/>
            </a:pPr>
            <a:r>
              <a:rPr lang="en-US" sz="1400" i="1" dirty="0" err="1" smtClean="0"/>
              <a:t>RESTFul</a:t>
            </a:r>
            <a:r>
              <a:rPr lang="en-US" sz="1400" i="1" dirty="0" smtClean="0"/>
              <a:t> Web Services – Richardson and Ruby, 2007</a:t>
            </a:r>
            <a:endParaRPr lang="en-US" sz="1400" i="1"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42</a:t>
            </a:fld>
            <a:endParaRPr lang="en-US"/>
          </a:p>
        </p:txBody>
      </p:sp>
    </p:spTree>
    <p:extLst>
      <p:ext uri="{BB962C8B-B14F-4D97-AF65-F5344CB8AC3E}">
        <p14:creationId xmlns:p14="http://schemas.microsoft.com/office/powerpoint/2010/main" val="2430875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Why REST?</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Enables “Linear Value Proposition”</a:t>
            </a:r>
          </a:p>
          <a:p>
            <a:pPr lvl="1"/>
            <a:r>
              <a:rPr lang="en-US" dirty="0" smtClean="0"/>
              <a:t>Easy things should be easy</a:t>
            </a:r>
          </a:p>
          <a:p>
            <a:pPr lvl="1"/>
            <a:r>
              <a:rPr lang="en-US" dirty="0" smtClean="0"/>
              <a:t>Cost of adding complexity should be linear</a:t>
            </a:r>
          </a:p>
          <a:p>
            <a:pPr marL="457200" lvl="1" indent="0">
              <a:buNone/>
            </a:pPr>
            <a:r>
              <a:rPr lang="en-US" dirty="0" smtClean="0"/>
              <a:t>(Charlie Mead, 2011)</a:t>
            </a:r>
          </a:p>
          <a:p>
            <a:r>
              <a:rPr lang="en-US" dirty="0" smtClean="0"/>
              <a:t>Proven Technology</a:t>
            </a:r>
          </a:p>
          <a:p>
            <a:pPr lvl="1"/>
            <a:r>
              <a:rPr lang="en-US" dirty="0" smtClean="0"/>
              <a:t>Architecture of the World Wide Web</a:t>
            </a:r>
          </a:p>
          <a:p>
            <a:pPr lvl="1"/>
            <a:r>
              <a:rPr lang="en-US" dirty="0" smtClean="0"/>
              <a:t>Can leverage existing WWW tools (HTTP / XML / XSLT / …)</a:t>
            </a:r>
          </a:p>
          <a:p>
            <a:r>
              <a:rPr lang="en-US" dirty="0" smtClean="0"/>
              <a:t>Enables modular architecture</a:t>
            </a:r>
          </a:p>
        </p:txBody>
      </p:sp>
      <p:sp>
        <p:nvSpPr>
          <p:cNvPr id="6" name="Slide Number Placeholder 5"/>
          <p:cNvSpPr>
            <a:spLocks noGrp="1"/>
          </p:cNvSpPr>
          <p:nvPr>
            <p:ph type="sldNum" sz="quarter" idx="11"/>
          </p:nvPr>
        </p:nvSpPr>
        <p:spPr/>
        <p:txBody>
          <a:bodyPr/>
          <a:lstStyle/>
          <a:p>
            <a:fld id="{B872683D-E02A-AE43-B763-B6334918E055}" type="slidenum">
              <a:rPr lang="en-US" smtClean="0"/>
              <a:pPr/>
              <a:t>43</a:t>
            </a:fld>
            <a:endParaRPr lang="en-US"/>
          </a:p>
        </p:txBody>
      </p:sp>
    </p:spTree>
    <p:extLst>
      <p:ext uri="{BB962C8B-B14F-4D97-AF65-F5344CB8AC3E}">
        <p14:creationId xmlns:p14="http://schemas.microsoft.com/office/powerpoint/2010/main" val="147124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Specification</a:t>
            </a:r>
            <a:r>
              <a:rPr lang="en-US" dirty="0" smtClean="0"/>
              <a:t/>
            </a:r>
            <a:br>
              <a:rPr lang="en-US" dirty="0" smtClean="0"/>
            </a:br>
            <a:r>
              <a:rPr lang="en-US" sz="2800" dirty="0" smtClean="0">
                <a:solidFill>
                  <a:srgbClr val="FF0000"/>
                </a:solidFill>
              </a:rPr>
              <a:t>API</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CTS2 is an </a:t>
            </a:r>
            <a:r>
              <a:rPr lang="en-US" i="1" dirty="0" smtClean="0"/>
              <a:t>Application Programming Interface </a:t>
            </a:r>
            <a:r>
              <a:rPr lang="en-US" dirty="0" smtClean="0"/>
              <a:t>(API) specification.</a:t>
            </a:r>
          </a:p>
          <a:p>
            <a:r>
              <a:rPr lang="en-US" dirty="0" smtClean="0"/>
              <a:t>It defines the semantics, syntax and valid interactions that can occur </a:t>
            </a:r>
          </a:p>
          <a:p>
            <a:r>
              <a:rPr lang="en-US" dirty="0" smtClean="0"/>
              <a:t>It is a “blueprint” for software</a:t>
            </a:r>
          </a:p>
          <a:p>
            <a:r>
              <a:rPr lang="en-US" dirty="0" smtClean="0"/>
              <a:t>If everyone follows the blueprint (and the blueprint is sufficiently precise) then CTS2 clients and services can interoperate</a:t>
            </a: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44</a:t>
            </a:fld>
            <a:endParaRPr lang="en-US"/>
          </a:p>
        </p:txBody>
      </p:sp>
    </p:spTree>
    <p:extLst>
      <p:ext uri="{BB962C8B-B14F-4D97-AF65-F5344CB8AC3E}">
        <p14:creationId xmlns:p14="http://schemas.microsoft.com/office/powerpoint/2010/main" val="288636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Standard as a Blueprint</a:t>
            </a:r>
            <a:br>
              <a:rPr lang="en-US" dirty="0" smtClean="0"/>
            </a:br>
            <a:endParaRPr lang="en-US" dirty="0"/>
          </a:p>
        </p:txBody>
      </p:sp>
      <p:pic>
        <p:nvPicPr>
          <p:cNvPr id="6" name="Content Placeholder 5"/>
          <p:cNvPicPr>
            <a:picLocks noGrp="1" noChangeAspect="1"/>
          </p:cNvPicPr>
          <p:nvPr>
            <p:ph idx="1"/>
          </p:nvPr>
        </p:nvPicPr>
        <p:blipFill>
          <a:blip r:embed="rId3"/>
          <a:srcRect t="7078" b="7078"/>
          <a:stretch>
            <a:fillRect/>
          </a:stretch>
        </p:blipFill>
        <p:spPr>
          <a:xfrm>
            <a:off x="3200400" y="3276600"/>
            <a:ext cx="2514600" cy="1478663"/>
          </a:xfrm>
        </p:spPr>
      </p:pic>
      <p:sp>
        <p:nvSpPr>
          <p:cNvPr id="5" name="Slide Number Placeholder 4"/>
          <p:cNvSpPr>
            <a:spLocks noGrp="1"/>
          </p:cNvSpPr>
          <p:nvPr>
            <p:ph type="sldNum" sz="quarter" idx="11"/>
          </p:nvPr>
        </p:nvSpPr>
        <p:spPr/>
        <p:txBody>
          <a:bodyPr/>
          <a:lstStyle/>
          <a:p>
            <a:fld id="{B872683D-E02A-AE43-B763-B6334918E055}" type="slidenum">
              <a:rPr lang="en-US" smtClean="0"/>
              <a:pPr/>
              <a:t>45</a:t>
            </a:fld>
            <a:endParaRPr lang="en-US"/>
          </a:p>
        </p:txBody>
      </p:sp>
      <p:pic>
        <p:nvPicPr>
          <p:cNvPr id="7" name="Picture 6"/>
          <p:cNvPicPr>
            <a:picLocks noChangeAspect="1"/>
          </p:cNvPicPr>
          <p:nvPr/>
        </p:nvPicPr>
        <p:blipFill>
          <a:blip r:embed="rId4"/>
          <a:stretch>
            <a:fillRect/>
          </a:stretch>
        </p:blipFill>
        <p:spPr>
          <a:xfrm>
            <a:off x="3657600" y="5105400"/>
            <a:ext cx="1604772" cy="1371600"/>
          </a:xfrm>
          <a:prstGeom prst="rect">
            <a:avLst/>
          </a:prstGeom>
        </p:spPr>
      </p:pic>
      <p:pic>
        <p:nvPicPr>
          <p:cNvPr id="8" name="Picture 7"/>
          <p:cNvPicPr>
            <a:picLocks noChangeAspect="1"/>
          </p:cNvPicPr>
          <p:nvPr/>
        </p:nvPicPr>
        <p:blipFill>
          <a:blip r:embed="rId5"/>
          <a:stretch>
            <a:fillRect/>
          </a:stretch>
        </p:blipFill>
        <p:spPr>
          <a:xfrm>
            <a:off x="457200" y="4572000"/>
            <a:ext cx="2381250" cy="1905000"/>
          </a:xfrm>
          <a:prstGeom prst="rect">
            <a:avLst/>
          </a:prstGeom>
        </p:spPr>
      </p:pic>
      <p:pic>
        <p:nvPicPr>
          <p:cNvPr id="9" name="Picture 8"/>
          <p:cNvPicPr>
            <a:picLocks noChangeAspect="1"/>
          </p:cNvPicPr>
          <p:nvPr/>
        </p:nvPicPr>
        <p:blipFill>
          <a:blip r:embed="rId6"/>
          <a:stretch>
            <a:fillRect/>
          </a:stretch>
        </p:blipFill>
        <p:spPr>
          <a:xfrm>
            <a:off x="6019800" y="4800600"/>
            <a:ext cx="1905000" cy="1905000"/>
          </a:xfrm>
          <a:prstGeom prst="rect">
            <a:avLst/>
          </a:prstGeom>
        </p:spPr>
      </p:pic>
      <p:pic>
        <p:nvPicPr>
          <p:cNvPr id="11" name="Picture 10"/>
          <p:cNvPicPr>
            <a:picLocks noChangeAspect="1"/>
          </p:cNvPicPr>
          <p:nvPr/>
        </p:nvPicPr>
        <p:blipFill>
          <a:blip r:embed="rId7"/>
          <a:stretch>
            <a:fillRect/>
          </a:stretch>
        </p:blipFill>
        <p:spPr>
          <a:xfrm>
            <a:off x="6019800" y="1447800"/>
            <a:ext cx="2209800" cy="1657350"/>
          </a:xfrm>
          <a:prstGeom prst="rect">
            <a:avLst/>
          </a:prstGeom>
        </p:spPr>
      </p:pic>
      <p:pic>
        <p:nvPicPr>
          <p:cNvPr id="12" name="Picture 11"/>
          <p:cNvPicPr>
            <a:picLocks noChangeAspect="1"/>
          </p:cNvPicPr>
          <p:nvPr/>
        </p:nvPicPr>
        <p:blipFill>
          <a:blip r:embed="rId8"/>
          <a:stretch>
            <a:fillRect/>
          </a:stretch>
        </p:blipFill>
        <p:spPr>
          <a:xfrm>
            <a:off x="3352800" y="1447800"/>
            <a:ext cx="2133600" cy="1600200"/>
          </a:xfrm>
          <a:prstGeom prst="rect">
            <a:avLst/>
          </a:prstGeom>
        </p:spPr>
      </p:pic>
      <p:pic>
        <p:nvPicPr>
          <p:cNvPr id="13" name="Picture 12"/>
          <p:cNvPicPr>
            <a:picLocks noChangeAspect="1"/>
          </p:cNvPicPr>
          <p:nvPr/>
        </p:nvPicPr>
        <p:blipFill>
          <a:blip r:embed="rId9"/>
          <a:stretch>
            <a:fillRect/>
          </a:stretch>
        </p:blipFill>
        <p:spPr>
          <a:xfrm>
            <a:off x="1066800" y="1524000"/>
            <a:ext cx="1828800" cy="1371600"/>
          </a:xfrm>
          <a:prstGeom prst="rect">
            <a:avLst/>
          </a:prstGeom>
        </p:spPr>
      </p:pic>
      <p:sp>
        <p:nvSpPr>
          <p:cNvPr id="14" name="TextBox 13"/>
          <p:cNvSpPr txBox="1"/>
          <p:nvPr/>
        </p:nvSpPr>
        <p:spPr>
          <a:xfrm>
            <a:off x="2362200" y="1752600"/>
            <a:ext cx="3981378" cy="830997"/>
          </a:xfrm>
          <a:prstGeom prst="rect">
            <a:avLst/>
          </a:prstGeom>
          <a:solidFill>
            <a:schemeClr val="tx2">
              <a:alpha val="57000"/>
            </a:schemeClr>
          </a:solidFill>
        </p:spPr>
        <p:txBody>
          <a:bodyPr wrap="none" rtlCol="0">
            <a:spAutoFit/>
          </a:bodyPr>
          <a:lstStyle/>
          <a:p>
            <a:r>
              <a:rPr lang="en-US" sz="4800" dirty="0" smtClean="0"/>
              <a:t>CTS2 Clients</a:t>
            </a:r>
            <a:endParaRPr lang="en-US" sz="4800" dirty="0"/>
          </a:p>
        </p:txBody>
      </p:sp>
      <p:sp>
        <p:nvSpPr>
          <p:cNvPr id="15" name="TextBox 14"/>
          <p:cNvSpPr txBox="1"/>
          <p:nvPr/>
        </p:nvSpPr>
        <p:spPr>
          <a:xfrm>
            <a:off x="2438400" y="5257800"/>
            <a:ext cx="4461979" cy="830997"/>
          </a:xfrm>
          <a:prstGeom prst="rect">
            <a:avLst/>
          </a:prstGeom>
          <a:solidFill>
            <a:srgbClr val="3AFF38">
              <a:alpha val="55000"/>
            </a:srgbClr>
          </a:solidFill>
        </p:spPr>
        <p:txBody>
          <a:bodyPr wrap="none" rtlCol="0">
            <a:spAutoFit/>
          </a:bodyPr>
          <a:lstStyle/>
          <a:p>
            <a:r>
              <a:rPr lang="en-US" sz="4800" dirty="0" smtClean="0"/>
              <a:t>CTS2 Services</a:t>
            </a:r>
            <a:endParaRPr lang="en-US" sz="4800" dirty="0"/>
          </a:p>
        </p:txBody>
      </p:sp>
      <p:cxnSp>
        <p:nvCxnSpPr>
          <p:cNvPr id="19" name="Straight Connector 18"/>
          <p:cNvCxnSpPr>
            <a:stCxn id="13" idx="2"/>
          </p:cNvCxnSpPr>
          <p:nvPr/>
        </p:nvCxnSpPr>
        <p:spPr bwMode="auto">
          <a:xfrm rot="16200000" flipH="1">
            <a:off x="2247900" y="2628900"/>
            <a:ext cx="685800" cy="12192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18"/>
          <p:cNvCxnSpPr/>
          <p:nvPr/>
        </p:nvCxnSpPr>
        <p:spPr bwMode="auto">
          <a:xfrm rot="5400000">
            <a:off x="6096000" y="2743200"/>
            <a:ext cx="381000" cy="11430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18"/>
          <p:cNvCxnSpPr/>
          <p:nvPr/>
        </p:nvCxnSpPr>
        <p:spPr bwMode="auto">
          <a:xfrm rot="5400000">
            <a:off x="3968750" y="3124200"/>
            <a:ext cx="298450" cy="6350"/>
          </a:xfrm>
          <a:prstGeom prst="curvedConnector3">
            <a:avLst>
              <a:gd name="adj1" fmla="val 50000"/>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18"/>
          <p:cNvCxnSpPr/>
          <p:nvPr/>
        </p:nvCxnSpPr>
        <p:spPr bwMode="auto">
          <a:xfrm flipV="1">
            <a:off x="20574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18"/>
          <p:cNvCxnSpPr/>
          <p:nvPr/>
        </p:nvCxnSpPr>
        <p:spPr bwMode="auto">
          <a:xfrm flipH="1" flipV="1">
            <a:off x="57150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18"/>
          <p:cNvCxnSpPr/>
          <p:nvPr/>
        </p:nvCxnSpPr>
        <p:spPr bwMode="auto">
          <a:xfrm rot="16200000" flipV="1">
            <a:off x="4038600" y="4953000"/>
            <a:ext cx="533400" cy="762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2435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Specification</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Code System Catalog Entry and Code System Version Catalog Entry</a:t>
            </a:r>
          </a:p>
          <a:p>
            <a:r>
              <a:rPr lang="en-US" sz="2800" dirty="0" smtClean="0"/>
              <a:t>Entity Description and Association</a:t>
            </a:r>
          </a:p>
          <a:p>
            <a:r>
              <a:rPr lang="en-US" sz="2800" dirty="0" smtClean="0"/>
              <a:t>Value Set </a:t>
            </a:r>
            <a:r>
              <a:rPr lang="en-US" sz="2800" smtClean="0"/>
              <a:t>Catalog Entry, </a:t>
            </a:r>
            <a:r>
              <a:rPr lang="en-US" sz="2800" dirty="0" smtClean="0"/>
              <a:t>Value Set Definition and Resolved Value Set</a:t>
            </a:r>
          </a:p>
          <a:p>
            <a:r>
              <a:rPr lang="en-US" sz="2800" dirty="0" smtClean="0"/>
              <a:t>Map, Map Version </a:t>
            </a:r>
          </a:p>
          <a:p>
            <a:r>
              <a:rPr lang="en-US" sz="2800" dirty="0" smtClean="0"/>
              <a:t>Concept Domain and Concept Domain Binding</a:t>
            </a:r>
          </a:p>
          <a:p>
            <a:r>
              <a:rPr lang="en-US" sz="2800" dirty="0" smtClean="0"/>
              <a:t>Statement Model</a:t>
            </a:r>
            <a:endParaRPr lang="en-US" sz="2800" dirty="0"/>
          </a:p>
        </p:txBody>
      </p:sp>
    </p:spTree>
    <p:extLst>
      <p:ext uri="{BB962C8B-B14F-4D97-AF65-F5344CB8AC3E}">
        <p14:creationId xmlns:p14="http://schemas.microsoft.com/office/powerpoint/2010/main" val="200281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Functionality</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Read </a:t>
            </a:r>
          </a:p>
          <a:p>
            <a:r>
              <a:rPr lang="en-US" dirty="0" smtClean="0"/>
              <a:t>Query</a:t>
            </a:r>
          </a:p>
          <a:p>
            <a:r>
              <a:rPr lang="en-US" dirty="0" smtClean="0"/>
              <a:t>Import</a:t>
            </a:r>
          </a:p>
          <a:p>
            <a:r>
              <a:rPr lang="en-US" dirty="0" smtClean="0"/>
              <a:t>Export</a:t>
            </a:r>
          </a:p>
          <a:p>
            <a:r>
              <a:rPr lang="en-US" dirty="0" smtClean="0"/>
              <a:t>Update</a:t>
            </a:r>
          </a:p>
          <a:p>
            <a:r>
              <a:rPr lang="en-US" dirty="0" smtClean="0"/>
              <a:t>Maintenance</a:t>
            </a:r>
          </a:p>
          <a:p>
            <a:r>
              <a:rPr lang="en-US" dirty="0" smtClean="0"/>
              <a:t>History</a:t>
            </a:r>
          </a:p>
          <a:p>
            <a:r>
              <a:rPr lang="en-US" dirty="0" smtClean="0"/>
              <a:t>Temporal</a:t>
            </a:r>
          </a:p>
        </p:txBody>
      </p:sp>
    </p:spTree>
    <p:extLst>
      <p:ext uri="{BB962C8B-B14F-4D97-AF65-F5344CB8AC3E}">
        <p14:creationId xmlns:p14="http://schemas.microsoft.com/office/powerpoint/2010/main" val="145971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Each Module (or Resource) Has</a:t>
            </a:r>
            <a:endParaRPr lang="en-US" sz="3800" dirty="0"/>
          </a:p>
        </p:txBody>
      </p:sp>
      <p:sp>
        <p:nvSpPr>
          <p:cNvPr id="3" name="Content Placeholder 2"/>
          <p:cNvSpPr>
            <a:spLocks noGrp="1"/>
          </p:cNvSpPr>
          <p:nvPr>
            <p:ph idx="1"/>
          </p:nvPr>
        </p:nvSpPr>
        <p:spPr/>
        <p:txBody>
          <a:bodyPr/>
          <a:lstStyle/>
          <a:p>
            <a:r>
              <a:rPr lang="en-US" dirty="0" smtClean="0"/>
              <a:t>Formal Information Model in UML</a:t>
            </a:r>
          </a:p>
          <a:p>
            <a:pPr lvl="1"/>
            <a:r>
              <a:rPr lang="en-US" dirty="0" smtClean="0"/>
              <a:t>Defines the resource, how it is identified and what information it contains</a:t>
            </a:r>
          </a:p>
          <a:p>
            <a:r>
              <a:rPr lang="en-US" dirty="0" smtClean="0"/>
              <a:t>Formal Computational Model in UML</a:t>
            </a:r>
          </a:p>
          <a:p>
            <a:pPr lvl="1"/>
            <a:r>
              <a:rPr lang="en-US" dirty="0" smtClean="0"/>
              <a:t>Defines operations that are available for each functional (read, query, import, …) profile</a:t>
            </a:r>
          </a:p>
          <a:p>
            <a:pPr marL="0" indent="0">
              <a:buNone/>
            </a:pPr>
            <a:endParaRPr lang="en-US" dirty="0"/>
          </a:p>
        </p:txBody>
      </p:sp>
    </p:spTree>
    <p:extLst>
      <p:ext uri="{BB962C8B-B14F-4D97-AF65-F5344CB8AC3E}">
        <p14:creationId xmlns:p14="http://schemas.microsoft.com/office/powerpoint/2010/main" val="379636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61722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pic>
        <p:nvPicPr>
          <p:cNvPr id="4" name="Picture 3" descr="CodeSystemCatalog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0" y="0"/>
            <a:ext cx="4241954" cy="6858000"/>
          </a:xfrm>
          <a:prstGeom prst="rect">
            <a:avLst/>
          </a:prstGeom>
        </p:spPr>
      </p:pic>
      <p:sp>
        <p:nvSpPr>
          <p:cNvPr id="13" name="Rectangular Callout 12"/>
          <p:cNvSpPr/>
          <p:nvPr/>
        </p:nvSpPr>
        <p:spPr bwMode="auto">
          <a:xfrm>
            <a:off x="3581400" y="533400"/>
            <a:ext cx="5334000" cy="381000"/>
          </a:xfrm>
          <a:prstGeom prst="wedgeRectCallout">
            <a:avLst>
              <a:gd name="adj1" fmla="val -57909"/>
              <a:gd name="adj2" fmla="val 73420"/>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codeSystemName:</a:t>
            </a:r>
            <a:r>
              <a:rPr kumimoji="0" lang="en-US" sz="1800" b="0" i="0" u="none" strike="noStrike" cap="none" normalizeH="0" dirty="0" smtClean="0">
                <a:ln>
                  <a:noFill/>
                </a:ln>
                <a:solidFill>
                  <a:schemeClr val="accent1">
                    <a:lumMod val="75000"/>
                  </a:schemeClr>
                </a:solidFill>
                <a:effectLst/>
                <a:latin typeface="Arial" charset="0"/>
              </a:rPr>
              <a:t> CodeSystemName {readOnly}</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1" name="Rectangular Callout 30"/>
          <p:cNvSpPr/>
          <p:nvPr/>
        </p:nvSpPr>
        <p:spPr bwMode="auto">
          <a:xfrm>
            <a:off x="3886200" y="5410200"/>
            <a:ext cx="3657600" cy="609600"/>
          </a:xfrm>
          <a:prstGeom prst="wedgeRectCallout">
            <a:avLst>
              <a:gd name="adj1" fmla="val -88862"/>
              <a:gd name="adj2" fmla="val -132063"/>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entryID: PersistenURI</a:t>
            </a:r>
            <a:r>
              <a:rPr lang="en-US" dirty="0">
                <a:solidFill>
                  <a:schemeClr val="accent1">
                    <a:lumMod val="75000"/>
                  </a:schemeClr>
                </a:solidFill>
              </a:rPr>
              <a:t> </a:t>
            </a:r>
            <a:r>
              <a:rPr kumimoji="0" lang="en-US" sz="1800" b="0" i="0" u="none" strike="noStrike" cap="none" normalizeH="0" dirty="0" smtClean="0">
                <a:ln>
                  <a:noFill/>
                </a:ln>
                <a:solidFill>
                  <a:schemeClr val="accent1">
                    <a:lumMod val="75000"/>
                  </a:schemeClr>
                </a:solidFill>
                <a:effectLst/>
                <a:latin typeface="Arial" charset="0"/>
              </a:rPr>
              <a:t>{readOnly}</a:t>
            </a:r>
          </a:p>
          <a:p>
            <a:pPr marL="0" marR="0" indent="0" algn="l" defTabSz="914400" rtl="0" eaLnBrk="0" fontAlgn="base" latinLnBrk="0" hangingPunct="0">
              <a:lnSpc>
                <a:spcPct val="100000"/>
              </a:lnSpc>
              <a:spcBef>
                <a:spcPct val="0"/>
              </a:spcBef>
              <a:spcAft>
                <a:spcPct val="0"/>
              </a:spcAft>
              <a:buClrTx/>
              <a:buSzTx/>
              <a:buFontTx/>
              <a:buNone/>
              <a:tabLst/>
            </a:pPr>
            <a:r>
              <a:rPr lang="en-US" baseline="0" dirty="0" smtClean="0">
                <a:solidFill>
                  <a:schemeClr val="accent1">
                    <a:lumMod val="75000"/>
                  </a:schemeClr>
                </a:solidFill>
              </a:rPr>
              <a:t>entryState: EntryState</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2" name="Rectangular Callout 31"/>
          <p:cNvSpPr/>
          <p:nvPr/>
        </p:nvSpPr>
        <p:spPr bwMode="auto">
          <a:xfrm>
            <a:off x="3784031" y="4191000"/>
            <a:ext cx="4216969" cy="381000"/>
          </a:xfrm>
          <a:prstGeom prst="wedgeRectCallout">
            <a:avLst>
              <a:gd name="adj1" fmla="val -78101"/>
              <a:gd name="adj2" fmla="val -72198"/>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resourceType</a:t>
            </a:r>
            <a:r>
              <a:rPr lang="en-US" dirty="0" smtClean="0">
                <a:solidFill>
                  <a:schemeClr val="accent1">
                    <a:lumMod val="75000"/>
                  </a:schemeClr>
                </a:solidFill>
              </a:rPr>
              <a:t>: </a:t>
            </a:r>
            <a:r>
              <a:rPr kumimoji="0" lang="en-US" sz="1800" b="0" i="0" u="none" strike="noStrike" cap="none" normalizeH="0" baseline="0" dirty="0" smtClean="0">
                <a:ln>
                  <a:noFill/>
                </a:ln>
                <a:solidFill>
                  <a:schemeClr val="accent1">
                    <a:lumMod val="75000"/>
                  </a:schemeClr>
                </a:solidFill>
                <a:effectLst/>
                <a:latin typeface="Arial" charset="0"/>
              </a:rPr>
              <a:t>URIAnd</a:t>
            </a:r>
            <a:r>
              <a:rPr lang="en-US" dirty="0" smtClean="0">
                <a:solidFill>
                  <a:schemeClr val="accent1">
                    <a:lumMod val="75000"/>
                  </a:schemeClr>
                </a:solidFill>
              </a:rPr>
              <a:t>EntityName[1..*]</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3" name="Rectangular Callout 32"/>
          <p:cNvSpPr/>
          <p:nvPr/>
        </p:nvSpPr>
        <p:spPr bwMode="auto">
          <a:xfrm>
            <a:off x="4648200" y="3352800"/>
            <a:ext cx="4038600" cy="381000"/>
          </a:xfrm>
          <a:prstGeom prst="wedgeRectCallout">
            <a:avLst>
              <a:gd name="adj1" fmla="val -102246"/>
              <a:gd name="adj2" fmla="val 79892"/>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resourceID:</a:t>
            </a:r>
            <a:r>
              <a:rPr kumimoji="0" lang="en-US" sz="1800" b="0" i="0" u="none" strike="noStrike" cap="none" normalizeH="0" dirty="0" smtClean="0">
                <a:ln>
                  <a:noFill/>
                </a:ln>
                <a:solidFill>
                  <a:schemeClr val="accent1">
                    <a:lumMod val="75000"/>
                  </a:schemeClr>
                </a:solidFill>
                <a:effectLst/>
                <a:latin typeface="Arial" charset="0"/>
              </a:rPr>
              <a:t> LocalIdentifier {readOnly}</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4" name="Rectangular Callout 33"/>
          <p:cNvSpPr/>
          <p:nvPr/>
        </p:nvSpPr>
        <p:spPr bwMode="auto">
          <a:xfrm>
            <a:off x="4572000" y="1752600"/>
            <a:ext cx="3276600" cy="381000"/>
          </a:xfrm>
          <a:prstGeom prst="wedgeRectCallout">
            <a:avLst>
              <a:gd name="adj1" fmla="val -124385"/>
              <a:gd name="adj2" fmla="val 202858"/>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about:</a:t>
            </a:r>
            <a:r>
              <a:rPr kumimoji="0" lang="en-US" sz="1800" b="0" i="0" u="none" strike="noStrike" cap="none" normalizeH="0" dirty="0" smtClean="0">
                <a:ln>
                  <a:noFill/>
                </a:ln>
                <a:solidFill>
                  <a:schemeClr val="accent1">
                    <a:lumMod val="75000"/>
                  </a:schemeClr>
                </a:solidFill>
                <a:effectLst/>
                <a:latin typeface="Arial" charset="0"/>
              </a:rPr>
              <a:t> ExternalURI {readOnly}</a:t>
            </a:r>
            <a:endParaRPr kumimoji="0" lang="en-US" sz="1800" b="0" i="0" u="none" strike="noStrike" cap="none" normalizeH="0" baseline="0" dirty="0" smtClean="0">
              <a:ln>
                <a:noFill/>
              </a:ln>
              <a:solidFill>
                <a:schemeClr val="accent1">
                  <a:lumMod val="75000"/>
                </a:schemeClr>
              </a:solidFill>
              <a:effectLst/>
              <a:latin typeface="Arial" charset="0"/>
            </a:endParaRPr>
          </a:p>
        </p:txBody>
      </p:sp>
    </p:spTree>
    <p:extLst>
      <p:ext uri="{BB962C8B-B14F-4D97-AF65-F5344CB8AC3E}">
        <p14:creationId xmlns:p14="http://schemas.microsoft.com/office/powerpoint/2010/main" val="1063755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The </a:t>
            </a:r>
            <a:r>
              <a:rPr lang="en-US" dirty="0"/>
              <a:t>Semiotic </a:t>
            </a:r>
            <a:r>
              <a:rPr lang="en-US" dirty="0" smtClean="0"/>
              <a:t>Triangle</a:t>
            </a:r>
            <a:endParaRPr lang="en-US" dirty="0"/>
          </a:p>
        </p:txBody>
      </p:sp>
      <p:sp>
        <p:nvSpPr>
          <p:cNvPr id="6" name="Slide Number Placeholder 5"/>
          <p:cNvSpPr>
            <a:spLocks noGrp="1"/>
          </p:cNvSpPr>
          <p:nvPr>
            <p:ph type="sldNum" sz="quarter" idx="11"/>
          </p:nvPr>
        </p:nvSpPr>
        <p:spPr/>
        <p:txBody>
          <a:bodyPr/>
          <a:lstStyle/>
          <a:p>
            <a:fld id="{C62DAE8A-B657-4A4D-9F36-BE0E5FD647E1}" type="slidenum">
              <a:rPr lang="en-US" smtClean="0"/>
              <a:pPr/>
              <a:t>5</a:t>
            </a:fld>
            <a:endParaRPr lang="en-US"/>
          </a:p>
        </p:txBody>
      </p:sp>
      <p:sp>
        <p:nvSpPr>
          <p:cNvPr id="3" name="Footer Placeholder 2"/>
          <p:cNvSpPr>
            <a:spLocks noGrp="1"/>
          </p:cNvSpPr>
          <p:nvPr>
            <p:ph type="ftr" sz="quarter" idx="4294967295"/>
          </p:nvPr>
        </p:nvSpPr>
        <p:spPr>
          <a:xfrm>
            <a:off x="2633663" y="6172200"/>
            <a:ext cx="6510337" cy="457200"/>
          </a:xfrm>
          <a:prstGeom prst="rect">
            <a:avLst/>
          </a:prstGeom>
        </p:spPr>
        <p:txBody>
          <a:bodyPr/>
          <a:lstStyle/>
          <a:p>
            <a:r>
              <a:rPr lang="en-US" dirty="0" smtClean="0"/>
              <a:t> </a:t>
            </a:r>
            <a:endParaRPr lang="en-US" dirty="0"/>
          </a:p>
        </p:txBody>
      </p:sp>
      <p:sp>
        <p:nvSpPr>
          <p:cNvPr id="47116" name="Text Box 12"/>
          <p:cNvSpPr txBox="1">
            <a:spLocks noChangeArrowheads="1"/>
          </p:cNvSpPr>
          <p:nvPr/>
        </p:nvSpPr>
        <p:spPr bwMode="auto">
          <a:xfrm>
            <a:off x="10668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graphicFrame>
        <p:nvGraphicFramePr>
          <p:cNvPr id="47117" name="Object 13"/>
          <p:cNvGraphicFramePr>
            <a:graphicFrameLocks/>
          </p:cNvGraphicFramePr>
          <p:nvPr>
            <p:extLst>
              <p:ext uri="{D42A27DB-BD31-4B8C-83A1-F6EECF244321}">
                <p14:modId xmlns:p14="http://schemas.microsoft.com/office/powerpoint/2010/main" val="1925030199"/>
              </p:ext>
            </p:extLst>
          </p:nvPr>
        </p:nvGraphicFramePr>
        <p:xfrm>
          <a:off x="1447800" y="5029200"/>
          <a:ext cx="630238" cy="914400"/>
        </p:xfrm>
        <a:graphic>
          <a:graphicData uri="http://schemas.openxmlformats.org/presentationml/2006/ole">
            <mc:AlternateContent xmlns:mc="http://schemas.openxmlformats.org/markup-compatibility/2006">
              <mc:Choice xmlns:v="urn:schemas-microsoft-com:vml" Requires="v">
                <p:oleObj spid="_x0000_s10392"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029200"/>
                        <a:ext cx="630238" cy="914400"/>
                      </a:xfrm>
                      <a:prstGeom prst="rect">
                        <a:avLst/>
                      </a:prstGeom>
                      <a:noFill/>
                      <a:ln>
                        <a:noFill/>
                      </a:ln>
                      <a:effectLst/>
                      <a:extLst/>
                    </p:spPr>
                  </p:pic>
                </p:oleObj>
              </mc:Fallback>
            </mc:AlternateContent>
          </a:graphicData>
        </a:graphic>
      </p:graphicFrame>
      <p:graphicFrame>
        <p:nvGraphicFramePr>
          <p:cNvPr id="47118" name="Object 14"/>
          <p:cNvGraphicFramePr>
            <a:graphicFrameLocks/>
          </p:cNvGraphicFramePr>
          <p:nvPr>
            <p:extLst>
              <p:ext uri="{D42A27DB-BD31-4B8C-83A1-F6EECF244321}">
                <p14:modId xmlns:p14="http://schemas.microsoft.com/office/powerpoint/2010/main" val="666932926"/>
              </p:ext>
            </p:extLst>
          </p:nvPr>
        </p:nvGraphicFramePr>
        <p:xfrm>
          <a:off x="3886200" y="1828800"/>
          <a:ext cx="538163" cy="585788"/>
        </p:xfrm>
        <a:graphic>
          <a:graphicData uri="http://schemas.openxmlformats.org/presentationml/2006/ole">
            <mc:AlternateContent xmlns:mc="http://schemas.openxmlformats.org/markup-compatibility/2006">
              <mc:Choice xmlns:v="urn:schemas-microsoft-com:vml" Requires="v">
                <p:oleObj spid="_x0000_s10393"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1828800"/>
                        <a:ext cx="538163" cy="585788"/>
                      </a:xfrm>
                      <a:prstGeom prst="rect">
                        <a:avLst/>
                      </a:prstGeom>
                      <a:noFill/>
                      <a:ln>
                        <a:noFill/>
                      </a:ln>
                      <a:effectLst/>
                      <a:extLst/>
                    </p:spPr>
                  </p:pic>
                </p:oleObj>
              </mc:Fallback>
            </mc:AlternateContent>
          </a:graphicData>
        </a:graphic>
      </p:graphicFrame>
      <p:graphicFrame>
        <p:nvGraphicFramePr>
          <p:cNvPr id="47119" name="Object 15"/>
          <p:cNvGraphicFramePr>
            <a:graphicFrameLocks/>
          </p:cNvGraphicFramePr>
          <p:nvPr>
            <p:extLst>
              <p:ext uri="{D42A27DB-BD31-4B8C-83A1-F6EECF244321}">
                <p14:modId xmlns:p14="http://schemas.microsoft.com/office/powerpoint/2010/main" val="3712753142"/>
              </p:ext>
            </p:extLst>
          </p:nvPr>
        </p:nvGraphicFramePr>
        <p:xfrm>
          <a:off x="4648200" y="1752600"/>
          <a:ext cx="160338" cy="233363"/>
        </p:xfrm>
        <a:graphic>
          <a:graphicData uri="http://schemas.openxmlformats.org/presentationml/2006/ole">
            <mc:AlternateContent xmlns:mc="http://schemas.openxmlformats.org/markup-compatibility/2006">
              <mc:Choice xmlns:v="urn:schemas-microsoft-com:vml" Requires="v">
                <p:oleObj spid="_x0000_s10394"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752600"/>
                        <a:ext cx="160338" cy="233363"/>
                      </a:xfrm>
                      <a:prstGeom prst="rect">
                        <a:avLst/>
                      </a:prstGeom>
                      <a:noFill/>
                      <a:ln>
                        <a:noFill/>
                      </a:ln>
                      <a:effectLst/>
                      <a:extLst/>
                    </p:spPr>
                  </p:pic>
                </p:oleObj>
              </mc:Fallback>
            </mc:AlternateContent>
          </a:graphicData>
        </a:graphic>
      </p:graphicFrame>
      <p:sp>
        <p:nvSpPr>
          <p:cNvPr id="47120" name="Freeform 16"/>
          <p:cNvSpPr>
            <a:spLocks/>
          </p:cNvSpPr>
          <p:nvPr/>
        </p:nvSpPr>
        <p:spPr bwMode="auto">
          <a:xfrm>
            <a:off x="4495800" y="1600200"/>
            <a:ext cx="600075" cy="582613"/>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1" name="Rectangle 17"/>
          <p:cNvSpPr>
            <a:spLocks noChangeArrowheads="1"/>
          </p:cNvSpPr>
          <p:nvPr/>
        </p:nvSpPr>
        <p:spPr bwMode="auto">
          <a:xfrm>
            <a:off x="6019800" y="5791200"/>
            <a:ext cx="929079"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ja-JP" altLang="en-US" sz="1900" b="1" dirty="0">
                <a:latin typeface="Arial"/>
              </a:rPr>
              <a:t>“</a:t>
            </a:r>
            <a:r>
              <a:rPr lang="en-US" sz="1900" b="1" dirty="0" smtClean="0">
                <a:latin typeface="Times New Roman" charset="0"/>
              </a:rPr>
              <a:t>Rose</a:t>
            </a:r>
            <a:r>
              <a:rPr lang="ja-JP" altLang="en-US" sz="1900" b="1" dirty="0" smtClean="0">
                <a:latin typeface="Arial"/>
              </a:rPr>
              <a:t>”</a:t>
            </a:r>
            <a:endParaRPr lang="en-US" sz="1300" b="1" dirty="0">
              <a:latin typeface="Times New Roman" charset="0"/>
            </a:endParaRPr>
          </a:p>
        </p:txBody>
      </p:sp>
      <p:sp>
        <p:nvSpPr>
          <p:cNvPr id="25"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0"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4"/>
          <p:cNvSpPr>
            <a:spLocks noChangeShapeType="1"/>
          </p:cNvSpPr>
          <p:nvPr/>
        </p:nvSpPr>
        <p:spPr bwMode="auto">
          <a:xfrm flipV="1">
            <a:off x="2743200" y="2895600"/>
            <a:ext cx="1676400" cy="23622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5"/>
          <p:cNvSpPr>
            <a:spLocks noChangeShapeType="1"/>
          </p:cNvSpPr>
          <p:nvPr/>
        </p:nvSpPr>
        <p:spPr bwMode="auto">
          <a:xfrm>
            <a:off x="4419600" y="2895600"/>
            <a:ext cx="1676400" cy="23622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6"/>
          <p:cNvSpPr txBox="1">
            <a:spLocks noChangeArrowheads="1"/>
          </p:cNvSpPr>
          <p:nvPr/>
        </p:nvSpPr>
        <p:spPr bwMode="auto">
          <a:xfrm>
            <a:off x="2667000" y="22860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34"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5"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36"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37"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38"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
        <p:nvSpPr>
          <p:cNvPr id="2" name="TextBox 1"/>
          <p:cNvSpPr txBox="1"/>
          <p:nvPr/>
        </p:nvSpPr>
        <p:spPr>
          <a:xfrm>
            <a:off x="7161167" y="1580667"/>
            <a:ext cx="184666" cy="369332"/>
          </a:xfrm>
          <a:prstGeom prst="rect">
            <a:avLst/>
          </a:prstGeom>
          <a:noFill/>
        </p:spPr>
        <p:txBody>
          <a:bodyPr wrap="none" rtlCol="0">
            <a:spAutoFit/>
          </a:bodyPr>
          <a:lstStyle/>
          <a:p>
            <a:endParaRPr lang="en-US" dirty="0"/>
          </a:p>
        </p:txBody>
      </p:sp>
      <p:sp>
        <p:nvSpPr>
          <p:cNvPr id="4" name="TextBox 3"/>
          <p:cNvSpPr txBox="1"/>
          <p:nvPr/>
        </p:nvSpPr>
        <p:spPr>
          <a:xfrm>
            <a:off x="7971866" y="154013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4943632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533400"/>
            <a:ext cx="6358804" cy="5867400"/>
          </a:xfrm>
          <a:prstGeom prst="rect">
            <a:avLst/>
          </a:prstGeom>
        </p:spPr>
      </p:pic>
      <p:sp>
        <p:nvSpPr>
          <p:cNvPr id="3" name="TextBox 2"/>
          <p:cNvSpPr txBox="1"/>
          <p:nvPr/>
        </p:nvSpPr>
        <p:spPr>
          <a:xfrm>
            <a:off x="71628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sp>
        <p:nvSpPr>
          <p:cNvPr id="2" name="Rectangular Callout 1"/>
          <p:cNvSpPr/>
          <p:nvPr/>
        </p:nvSpPr>
        <p:spPr bwMode="auto">
          <a:xfrm>
            <a:off x="3581400" y="2057400"/>
            <a:ext cx="5029200" cy="1371600"/>
          </a:xfrm>
          <a:prstGeom prst="wedgeRectCallout">
            <a:avLst>
              <a:gd name="adj1" fmla="val -83233"/>
              <a:gd name="adj2" fmla="val 946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800" b="1" baseline="30000" dirty="0"/>
              <a:t>codeSystemName </a:t>
            </a:r>
            <a:r>
              <a:rPr lang="en-US" sz="2800" baseline="30000" dirty="0"/>
              <a:t>- the local identifier that uniquely identifies the code system within the context of the implementing service. Note that the </a:t>
            </a:r>
            <a:r>
              <a:rPr lang="en-US" sz="2800" baseline="30000" dirty="0">
                <a:solidFill>
                  <a:schemeClr val="bg1">
                    <a:lumMod val="65000"/>
                  </a:schemeClr>
                </a:solidFill>
                <a:latin typeface="Courier"/>
                <a:cs typeface="Courier"/>
              </a:rPr>
              <a:t>about</a:t>
            </a:r>
            <a:r>
              <a:rPr lang="en-US" sz="2800" baseline="30000" dirty="0"/>
              <a:t> URI is the globally unique identifier</a:t>
            </a:r>
            <a:r>
              <a:rPr lang="en-US" baseline="30000" dirty="0"/>
              <a:t>.</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675077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947186" cy="5059899"/>
          </a:xfrm>
          <a:prstGeom prst="rect">
            <a:avLst/>
          </a:prstGeom>
        </p:spPr>
      </p:pic>
      <p:sp>
        <p:nvSpPr>
          <p:cNvPr id="6" name="Title 5"/>
          <p:cNvSpPr>
            <a:spLocks noGrp="1"/>
          </p:cNvSpPr>
          <p:nvPr>
            <p:ph type="title"/>
          </p:nvPr>
        </p:nvSpPr>
        <p:spPr/>
        <p:txBody>
          <a:bodyPr/>
          <a:lstStyle/>
          <a:p>
            <a:r>
              <a:rPr lang="en-US" dirty="0" smtClean="0"/>
              <a:t>Formal Computational Model</a:t>
            </a:r>
            <a:br>
              <a:rPr lang="en-US" dirty="0" smtClean="0"/>
            </a:br>
            <a:endParaRPr lang="en-US" dirty="0"/>
          </a:p>
        </p:txBody>
      </p:sp>
      <p:sp>
        <p:nvSpPr>
          <p:cNvPr id="5" name="Rectangle 4"/>
          <p:cNvSpPr/>
          <p:nvPr/>
        </p:nvSpPr>
        <p:spPr>
          <a:xfrm>
            <a:off x="914400" y="5105400"/>
            <a:ext cx="70866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14400" y="5334000"/>
            <a:ext cx="7391400" cy="1524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ular Callout 1"/>
          <p:cNvSpPr/>
          <p:nvPr/>
        </p:nvSpPr>
        <p:spPr bwMode="auto">
          <a:xfrm>
            <a:off x="4572000" y="1295400"/>
            <a:ext cx="3352800" cy="685800"/>
          </a:xfrm>
          <a:prstGeom prst="wedgeRectCallout">
            <a:avLst>
              <a:gd name="adj1" fmla="val -137407"/>
              <a:gd name="adj2" fmla="val 51193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resolve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resolveAs</a:t>
            </a:r>
            <a:r>
              <a:rPr lang="en-US" dirty="0" err="1" smtClean="0"/>
              <a:t>List</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2201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Also Has</a:t>
            </a:r>
            <a:endParaRPr lang="en-US" dirty="0"/>
          </a:p>
        </p:txBody>
      </p:sp>
      <p:sp>
        <p:nvSpPr>
          <p:cNvPr id="3" name="Content Placeholder 2"/>
          <p:cNvSpPr>
            <a:spLocks noGrp="1"/>
          </p:cNvSpPr>
          <p:nvPr>
            <p:ph idx="1"/>
          </p:nvPr>
        </p:nvSpPr>
        <p:spPr/>
        <p:txBody>
          <a:bodyPr/>
          <a:lstStyle/>
          <a:p>
            <a:r>
              <a:rPr lang="en-US" dirty="0" smtClean="0"/>
              <a:t>XML Schema representation of the Information Model</a:t>
            </a:r>
          </a:p>
          <a:p>
            <a:r>
              <a:rPr lang="en-US" dirty="0" smtClean="0"/>
              <a:t>WADL (Web Application Description Language) a rendering of Computational Profiles</a:t>
            </a:r>
          </a:p>
          <a:p>
            <a:pPr lvl="1"/>
            <a:r>
              <a:rPr lang="en-US" dirty="0" smtClean="0"/>
              <a:t>Defines the URLs  + operations (GET, PUT, POST, DELETE) that implement the computations</a:t>
            </a:r>
          </a:p>
          <a:p>
            <a:pPr marL="0" indent="0">
              <a:buNone/>
            </a:pPr>
            <a:endParaRPr lang="en-US" dirty="0"/>
          </a:p>
        </p:txBody>
      </p:sp>
    </p:spTree>
    <p:extLst>
      <p:ext uri="{BB962C8B-B14F-4D97-AF65-F5344CB8AC3E}">
        <p14:creationId xmlns:p14="http://schemas.microsoft.com/office/powerpoint/2010/main" val="319254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784472" cy="4728042"/>
          </a:xfrm>
          <a:prstGeom prst="rect">
            <a:avLst/>
          </a:prstGeom>
        </p:spPr>
      </p:pic>
      <p:sp>
        <p:nvSpPr>
          <p:cNvPr id="2" name="Title 1"/>
          <p:cNvSpPr>
            <a:spLocks noGrp="1"/>
          </p:cNvSpPr>
          <p:nvPr>
            <p:ph type="title"/>
          </p:nvPr>
        </p:nvSpPr>
        <p:spPr/>
        <p:txBody>
          <a:bodyPr/>
          <a:lstStyle/>
          <a:p>
            <a:r>
              <a:rPr lang="en-US" dirty="0" smtClean="0"/>
              <a:t>XML Schema Sample</a:t>
            </a:r>
            <a:endParaRPr lang="en-US" dirty="0"/>
          </a:p>
        </p:txBody>
      </p:sp>
    </p:spTree>
    <p:extLst>
      <p:ext uri="{BB962C8B-B14F-4D97-AF65-F5344CB8AC3E}">
        <p14:creationId xmlns:p14="http://schemas.microsoft.com/office/powerpoint/2010/main" val="186507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Content Can be Created with</a:t>
            </a:r>
            <a:br>
              <a:rPr lang="en-US" dirty="0" smtClean="0"/>
            </a:br>
            <a:r>
              <a:rPr lang="en-US" dirty="0" smtClean="0"/>
              <a:t>Any XML Compliant tool</a:t>
            </a: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54</a:t>
            </a:fld>
            <a:endParaRPr lang="en-US"/>
          </a:p>
        </p:txBody>
      </p:sp>
      <p:sp>
        <p:nvSpPr>
          <p:cNvPr id="5" name="Footer Placeholder 4"/>
          <p:cNvSpPr>
            <a:spLocks noGrp="1"/>
          </p:cNvSpPr>
          <p:nvPr>
            <p:ph type="ftr" sz="quarter" idx="4294967295"/>
          </p:nvPr>
        </p:nvSpPr>
        <p:spPr>
          <a:xfrm>
            <a:off x="2633663" y="6172200"/>
            <a:ext cx="6510337" cy="457200"/>
          </a:xfrm>
          <a:prstGeom prst="rect">
            <a:avLst/>
          </a:prstGeom>
        </p:spPr>
        <p:txBody>
          <a:bodyPr/>
          <a:lstStyle/>
          <a:p>
            <a:r>
              <a:rPr lang="en-US" smtClean="0"/>
              <a:t>CTS2 and Web 3.0      © Mayo Clinic 2012</a:t>
            </a:r>
          </a:p>
          <a:p>
            <a:endParaRPr lang="en-US" dirty="0"/>
          </a:p>
        </p:txBody>
      </p:sp>
      <p:pic>
        <p:nvPicPr>
          <p:cNvPr id="10" name="Picture 9"/>
          <p:cNvPicPr>
            <a:picLocks noChangeAspect="1"/>
          </p:cNvPicPr>
          <p:nvPr/>
        </p:nvPicPr>
        <p:blipFill>
          <a:blip r:embed="rId3"/>
          <a:stretch>
            <a:fillRect/>
          </a:stretch>
        </p:blipFill>
        <p:spPr>
          <a:xfrm>
            <a:off x="228600" y="1981200"/>
            <a:ext cx="8568735" cy="4540084"/>
          </a:xfrm>
          <a:prstGeom prst="rect">
            <a:avLst/>
          </a:prstGeom>
        </p:spPr>
      </p:pic>
    </p:spTree>
    <p:extLst>
      <p:ext uri="{BB962C8B-B14F-4D97-AF65-F5344CB8AC3E}">
        <p14:creationId xmlns:p14="http://schemas.microsoft.com/office/powerpoint/2010/main" val="885825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9" y="1600200"/>
            <a:ext cx="7491505" cy="5258014"/>
          </a:xfrm>
          <a:prstGeom prst="rect">
            <a:avLst/>
          </a:prstGeom>
        </p:spPr>
      </p:pic>
      <p:sp>
        <p:nvSpPr>
          <p:cNvPr id="2" name="Title 1"/>
          <p:cNvSpPr>
            <a:spLocks noGrp="1"/>
          </p:cNvSpPr>
          <p:nvPr>
            <p:ph type="title"/>
          </p:nvPr>
        </p:nvSpPr>
        <p:spPr/>
        <p:txBody>
          <a:bodyPr>
            <a:normAutofit fontScale="90000"/>
          </a:bodyPr>
          <a:lstStyle/>
          <a:p>
            <a:r>
              <a:rPr lang="en-US" dirty="0" smtClean="0"/>
              <a:t>And published as http…</a:t>
            </a:r>
            <a:br>
              <a:rPr lang="en-US" dirty="0" smtClean="0"/>
            </a:br>
            <a:r>
              <a:rPr lang="en-US" sz="2200" dirty="0" smtClean="0"/>
              <a:t>http://</a:t>
            </a:r>
            <a:r>
              <a:rPr lang="en-US" sz="2200" dirty="0" err="1" smtClean="0"/>
              <a:t>informatics.mayo.edu</a:t>
            </a:r>
            <a:r>
              <a:rPr lang="en-US" sz="2200" dirty="0" smtClean="0"/>
              <a:t>/cts2/rest/</a:t>
            </a:r>
            <a:r>
              <a:rPr lang="en-US" sz="2200" dirty="0" err="1" smtClean="0"/>
              <a:t>codesystem</a:t>
            </a:r>
            <a:r>
              <a:rPr lang="en-US" sz="2200" dirty="0" smtClean="0"/>
              <a:t>/BFO/version/1.1</a:t>
            </a:r>
            <a:endParaRPr lang="en-US" sz="2200" dirty="0"/>
          </a:p>
        </p:txBody>
      </p:sp>
    </p:spTree>
    <p:extLst>
      <p:ext uri="{BB962C8B-B14F-4D97-AF65-F5344CB8AC3E}">
        <p14:creationId xmlns:p14="http://schemas.microsoft.com/office/powerpoint/2010/main" val="1737992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WADL Sample</a:t>
            </a:r>
            <a:br>
              <a:rPr lang="en-US" dirty="0" smtClean="0"/>
            </a:br>
            <a:r>
              <a:rPr lang="en-US" sz="2200" dirty="0" smtClean="0"/>
              <a:t>http://</a:t>
            </a:r>
            <a:r>
              <a:rPr lang="en-US" sz="2200" dirty="0" err="1" smtClean="0"/>
              <a:t>informatics.mayo.edu</a:t>
            </a:r>
            <a:r>
              <a:rPr lang="en-US" sz="2200" dirty="0" smtClean="0"/>
              <a:t>/</a:t>
            </a:r>
            <a:r>
              <a:rPr lang="en-US" sz="2200" dirty="0" err="1" smtClean="0"/>
              <a:t>svn</a:t>
            </a:r>
            <a:r>
              <a:rPr lang="en-US" sz="2200" dirty="0" smtClean="0"/>
              <a:t>/trunk/cts2/spec/</a:t>
            </a:r>
            <a:r>
              <a:rPr lang="en-US" sz="2200" dirty="0" err="1" smtClean="0"/>
              <a:t>psm</a:t>
            </a:r>
            <a:r>
              <a:rPr lang="en-US" sz="2200" dirty="0" smtClean="0"/>
              <a:t>/rest/html/cts2.html</a:t>
            </a:r>
            <a:endParaRPr lang="en-US" sz="2200" dirty="0"/>
          </a:p>
        </p:txBody>
      </p:sp>
      <p:pic>
        <p:nvPicPr>
          <p:cNvPr id="4" name="Picture 3" descr="WADL Screen Shot 2012-05-30 at 8.24.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3600"/>
            <a:ext cx="9144000" cy="4536861"/>
          </a:xfrm>
          <a:prstGeom prst="rect">
            <a:avLst/>
          </a:prstGeom>
        </p:spPr>
      </p:pic>
      <p:sp>
        <p:nvSpPr>
          <p:cNvPr id="15" name="Rectangular Callout 14"/>
          <p:cNvSpPr/>
          <p:nvPr/>
        </p:nvSpPr>
        <p:spPr bwMode="auto">
          <a:xfrm>
            <a:off x="3886200" y="1447800"/>
            <a:ext cx="4953000" cy="381000"/>
          </a:xfrm>
          <a:prstGeom prst="wedgeRectCallout">
            <a:avLst>
              <a:gd name="adj1" fmla="val -111922"/>
              <a:gd name="adj2" fmla="val 31537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codesystemid; the </a:t>
            </a:r>
            <a:r>
              <a:rPr lang="en-US" dirty="0"/>
              <a:t>Name of the Code </a:t>
            </a:r>
            <a:r>
              <a:rPr lang="en-US" dirty="0" smtClean="0"/>
              <a:t>System</a:t>
            </a:r>
            <a:endParaRPr kumimoji="0" lang="en-US" sz="1800" b="0" i="0" u="none" strike="noStrike" cap="none" normalizeH="0" baseline="0" dirty="0" smtClean="0">
              <a:ln>
                <a:noFill/>
              </a:ln>
              <a:solidFill>
                <a:schemeClr val="tx1"/>
              </a:solidFill>
              <a:effectLst/>
              <a:latin typeface="Arial" charset="0"/>
            </a:endParaRPr>
          </a:p>
        </p:txBody>
      </p:sp>
      <p:sp>
        <p:nvSpPr>
          <p:cNvPr id="14" name="Rectangular Callout 13"/>
          <p:cNvSpPr/>
          <p:nvPr/>
        </p:nvSpPr>
        <p:spPr bwMode="auto">
          <a:xfrm>
            <a:off x="2209800" y="2133600"/>
            <a:ext cx="6629400" cy="381000"/>
          </a:xfrm>
          <a:prstGeom prst="wedgeRectCallout">
            <a:avLst>
              <a:gd name="adj1" fmla="val -65795"/>
              <a:gd name="adj2" fmla="val 176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codesystemversionid; the </a:t>
            </a:r>
            <a:r>
              <a:rPr lang="en-US" dirty="0"/>
              <a:t>Name of the Code </a:t>
            </a:r>
            <a:r>
              <a:rPr lang="en-US" dirty="0" smtClean="0"/>
              <a:t>System Version</a:t>
            </a:r>
            <a:endParaRPr kumimoji="0" lang="en-US" sz="1800" b="0" i="0" u="none" strike="noStrike" cap="none" normalizeH="0" baseline="0" dirty="0" smtClean="0">
              <a:ln>
                <a:noFill/>
              </a:ln>
              <a:solidFill>
                <a:schemeClr val="tx1"/>
              </a:solidFill>
              <a:effectLst/>
              <a:latin typeface="Arial" charset="0"/>
            </a:endParaRPr>
          </a:p>
        </p:txBody>
      </p:sp>
      <p:sp>
        <p:nvSpPr>
          <p:cNvPr id="16" name="Rectangular Callout 15"/>
          <p:cNvSpPr/>
          <p:nvPr/>
        </p:nvSpPr>
        <p:spPr bwMode="auto">
          <a:xfrm>
            <a:off x="3657600" y="3429000"/>
            <a:ext cx="5334000" cy="685800"/>
          </a:xfrm>
          <a:prstGeom prst="wedgeRectCallout">
            <a:avLst>
              <a:gd name="adj1" fmla="val -86673"/>
              <a:gd name="adj2" fmla="val 8238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Active: determines </a:t>
            </a:r>
            <a:r>
              <a:rPr lang="en-US" dirty="0"/>
              <a:t>whether the query only applies to only active or all entries.</a:t>
            </a:r>
            <a:endParaRPr kumimoji="0" lang="en-US" sz="1800" b="0" i="0" u="none" strike="noStrike" cap="none" normalizeH="0" baseline="0" dirty="0" smtClean="0">
              <a:ln>
                <a:noFill/>
              </a:ln>
              <a:solidFill>
                <a:schemeClr val="tx1"/>
              </a:solidFill>
              <a:effectLst/>
              <a:latin typeface="Arial" charset="0"/>
            </a:endParaRPr>
          </a:p>
        </p:txBody>
      </p:sp>
      <p:sp>
        <p:nvSpPr>
          <p:cNvPr id="13" name="Rectangular Callout 12"/>
          <p:cNvSpPr/>
          <p:nvPr/>
        </p:nvSpPr>
        <p:spPr bwMode="auto">
          <a:xfrm>
            <a:off x="4038600" y="4648200"/>
            <a:ext cx="4953000" cy="381000"/>
          </a:xfrm>
          <a:prstGeom prst="wedgeRectCallout">
            <a:avLst>
              <a:gd name="adj1" fmla="val -118643"/>
              <a:gd name="adj2" fmla="val 10503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format: allows a determination of format</a:t>
            </a:r>
            <a:endParaRPr kumimoji="0" lang="en-US" sz="1800" b="0" i="0" u="none" strike="noStrike" cap="none" normalizeH="0" baseline="0" dirty="0" smtClean="0">
              <a:ln>
                <a:noFill/>
              </a:ln>
              <a:solidFill>
                <a:schemeClr val="tx1"/>
              </a:solidFill>
              <a:effectLst/>
              <a:latin typeface="Arial" charset="0"/>
            </a:endParaRPr>
          </a:p>
        </p:txBody>
      </p:sp>
      <p:sp>
        <p:nvSpPr>
          <p:cNvPr id="12" name="Rectangular Callout 11"/>
          <p:cNvSpPr/>
          <p:nvPr/>
        </p:nvSpPr>
        <p:spPr bwMode="auto">
          <a:xfrm>
            <a:off x="3886200" y="5715000"/>
            <a:ext cx="4114800" cy="609600"/>
          </a:xfrm>
          <a:prstGeom prst="wedgeRectCallout">
            <a:avLst>
              <a:gd name="adj1" fmla="val -60051"/>
              <a:gd name="adj2" fmla="val 27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codeSystemVersion: CodeSystemVersionCatalogEntryMsg</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1267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3"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Has</a:t>
            </a:r>
            <a:endParaRPr lang="en-US" dirty="0"/>
          </a:p>
        </p:txBody>
      </p:sp>
      <p:sp>
        <p:nvSpPr>
          <p:cNvPr id="3" name="Content Placeholder 2"/>
          <p:cNvSpPr>
            <a:spLocks noGrp="1"/>
          </p:cNvSpPr>
          <p:nvPr>
            <p:ph idx="1"/>
          </p:nvPr>
        </p:nvSpPr>
        <p:spPr/>
        <p:txBody>
          <a:bodyPr/>
          <a:lstStyle/>
          <a:p>
            <a:r>
              <a:rPr lang="en-US" sz="2800" dirty="0" smtClean="0"/>
              <a:t>WSDL Rendering of Computational model</a:t>
            </a:r>
          </a:p>
          <a:p>
            <a:pPr lvl="1"/>
            <a:r>
              <a:rPr lang="en-US" sz="2800" dirty="0" smtClean="0"/>
              <a:t>Allows SOAP (RPC) access</a:t>
            </a:r>
          </a:p>
          <a:p>
            <a:r>
              <a:rPr lang="en-US" sz="2800" dirty="0" smtClean="0"/>
              <a:t>JSON rendering of Information Model</a:t>
            </a:r>
          </a:p>
          <a:p>
            <a:pPr lvl="1"/>
            <a:r>
              <a:rPr lang="en-US" sz="2800" dirty="0" smtClean="0"/>
              <a:t>Not “formal” standard</a:t>
            </a:r>
          </a:p>
          <a:p>
            <a:pPr lvl="1"/>
            <a:r>
              <a:rPr lang="en-US" sz="2800" dirty="0" smtClean="0"/>
              <a:t>Enables Ajax (browser as a service client)</a:t>
            </a:r>
          </a:p>
          <a:p>
            <a:pPr marL="0" indent="0">
              <a:buNone/>
            </a:pPr>
            <a:endParaRPr lang="en-US" sz="2800" dirty="0"/>
          </a:p>
        </p:txBody>
      </p:sp>
    </p:spTree>
    <p:extLst>
      <p:ext uri="{BB962C8B-B14F-4D97-AF65-F5344CB8AC3E}">
        <p14:creationId xmlns:p14="http://schemas.microsoft.com/office/powerpoint/2010/main" val="240027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smtClean="0"/>
              <a:t>Combined they provide a set of rules that:</a:t>
            </a:r>
            <a:endParaRPr lang="en-US" dirty="0"/>
          </a:p>
        </p:txBody>
      </p:sp>
      <p:sp>
        <p:nvSpPr>
          <p:cNvPr id="3" name="Content Placeholder 2"/>
          <p:cNvSpPr>
            <a:spLocks noGrp="1"/>
          </p:cNvSpPr>
          <p:nvPr>
            <p:ph idx="1"/>
          </p:nvPr>
        </p:nvSpPr>
        <p:spPr/>
        <p:txBody>
          <a:bodyPr/>
          <a:lstStyle/>
          <a:p>
            <a:r>
              <a:rPr lang="en-US" dirty="0" smtClean="0"/>
              <a:t>Describes (some of) what can be said about various aspects of terminologies</a:t>
            </a:r>
          </a:p>
          <a:p>
            <a:r>
              <a:rPr lang="en-US" dirty="0" smtClean="0"/>
              <a:t>Provides a straight-forward format for structuring the information</a:t>
            </a:r>
          </a:p>
          <a:p>
            <a:r>
              <a:rPr lang="en-US" dirty="0" smtClean="0"/>
              <a:t>Provides rules for publishing, querying, exchanging and updating information in a distributed, federated environment</a:t>
            </a: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58</a:t>
            </a:fld>
            <a:endParaRPr lang="en-US"/>
          </a:p>
        </p:txBody>
      </p:sp>
    </p:spTree>
    <p:extLst>
      <p:ext uri="{BB962C8B-B14F-4D97-AF65-F5344CB8AC3E}">
        <p14:creationId xmlns:p14="http://schemas.microsoft.com/office/powerpoint/2010/main" val="262250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Or …</a:t>
            </a:r>
            <a:endParaRPr lang="en-US" dirty="0"/>
          </a:p>
        </p:txBody>
      </p:sp>
      <p:sp>
        <p:nvSpPr>
          <p:cNvPr id="6" name="Content Placeholder 5"/>
          <p:cNvSpPr>
            <a:spLocks noGrp="1"/>
          </p:cNvSpPr>
          <p:nvPr>
            <p:ph idx="1"/>
          </p:nvPr>
        </p:nvSpPr>
        <p:spPr/>
        <p:txBody>
          <a:bodyPr/>
          <a:lstStyle/>
          <a:p>
            <a:r>
              <a:rPr lang="en-US" dirty="0" smtClean="0"/>
              <a:t>Web Services / SOAP Publish Discover…</a:t>
            </a:r>
          </a:p>
          <a:p>
            <a:r>
              <a:rPr lang="en-US" dirty="0" smtClean="0"/>
              <a:t>JAVA Objects </a:t>
            </a:r>
          </a:p>
          <a:p>
            <a:r>
              <a:rPr lang="en-US" dirty="0" smtClean="0"/>
              <a:t>JSON and other (standardization still underway)</a:t>
            </a:r>
            <a:endParaRPr lang="en-US" dirty="0"/>
          </a:p>
        </p:txBody>
      </p:sp>
      <p:sp>
        <p:nvSpPr>
          <p:cNvPr id="5" name="Slide Number Placeholder 4"/>
          <p:cNvSpPr>
            <a:spLocks noGrp="1"/>
          </p:cNvSpPr>
          <p:nvPr>
            <p:ph type="sldNum" sz="quarter" idx="11"/>
          </p:nvPr>
        </p:nvSpPr>
        <p:spPr/>
        <p:txBody>
          <a:bodyPr/>
          <a:lstStyle/>
          <a:p>
            <a:fld id="{C62DAE8A-B657-4A4D-9F36-BE0E5FD647E1}" type="slidenum">
              <a:rPr lang="en-US" smtClean="0"/>
              <a:pPr/>
              <a:t>59</a:t>
            </a:fld>
            <a:endParaRPr lang="en-US"/>
          </a:p>
        </p:txBody>
      </p:sp>
    </p:spTree>
    <p:extLst>
      <p:ext uri="{BB962C8B-B14F-4D97-AF65-F5344CB8AC3E}">
        <p14:creationId xmlns:p14="http://schemas.microsoft.com/office/powerpoint/2010/main" val="259616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8131"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32"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dirty="0">
                <a:latin typeface="Times New Roman" charset="0"/>
              </a:rPr>
              <a:t>Referent</a:t>
            </a:r>
          </a:p>
        </p:txBody>
      </p:sp>
      <p:sp>
        <p:nvSpPr>
          <p:cNvPr id="48133"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4"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5"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6"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37"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38"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39"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7047"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0"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7048"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1"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7049"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42"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43"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8144"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8145"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6"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7"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8"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49"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50"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51"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7050"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52"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53"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8154" name="Group 26"/>
          <p:cNvGrpSpPr>
            <a:grpSpLocks/>
          </p:cNvGrpSpPr>
          <p:nvPr/>
        </p:nvGrpSpPr>
        <p:grpSpPr bwMode="auto">
          <a:xfrm>
            <a:off x="3886200" y="4191000"/>
            <a:ext cx="1371600" cy="152400"/>
            <a:chOff x="2640" y="3744"/>
            <a:chExt cx="768" cy="96"/>
          </a:xfrm>
        </p:grpSpPr>
        <p:sp>
          <p:nvSpPr>
            <p:cNvPr id="48155"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6"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7"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158"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59"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8160"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8161"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7051"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62"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6" name="Slide Number Placeholder 5"/>
          <p:cNvSpPr>
            <a:spLocks noGrp="1"/>
          </p:cNvSpPr>
          <p:nvPr>
            <p:ph type="sldNum" sz="quarter" idx="11"/>
          </p:nvPr>
        </p:nvSpPr>
        <p:spPr/>
        <p:txBody>
          <a:bodyPr/>
          <a:lstStyle/>
          <a:p>
            <a:fld id="{56F36D2E-1711-6C47-BD42-280FD5065857}" type="slidenum">
              <a:rPr lang="en-US" smtClean="0"/>
              <a:pPr/>
              <a:t>6</a:t>
            </a:fld>
            <a:endParaRPr lang="en-US"/>
          </a:p>
        </p:txBody>
      </p:sp>
    </p:spTree>
    <p:extLst>
      <p:ext uri="{BB962C8B-B14F-4D97-AF65-F5344CB8AC3E}">
        <p14:creationId xmlns:p14="http://schemas.microsoft.com/office/powerpoint/2010/main" val="35635538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pic>
        <p:nvPicPr>
          <p:cNvPr id="4" name="Picture 3" descr="JSON Screen Shot 2012-05-30 at 8.51.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3947149"/>
          </a:xfrm>
          <a:prstGeom prst="rect">
            <a:avLst/>
          </a:prstGeom>
        </p:spPr>
      </p:pic>
    </p:spTree>
    <p:extLst>
      <p:ext uri="{BB962C8B-B14F-4D97-AF65-F5344CB8AC3E}">
        <p14:creationId xmlns:p14="http://schemas.microsoft.com/office/powerpoint/2010/main" val="227171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The CTS2 standard is actually a </a:t>
            </a:r>
            <a:r>
              <a:rPr lang="en-US" i="1" dirty="0" smtClean="0"/>
              <a:t>collection</a:t>
            </a:r>
            <a:r>
              <a:rPr lang="en-US" dirty="0" smtClean="0"/>
              <a:t> of relatively small standards…</a:t>
            </a:r>
          </a:p>
          <a:p>
            <a:pPr marL="0" indent="0">
              <a:buNone/>
            </a:pPr>
            <a:r>
              <a:rPr lang="en-US" dirty="0" smtClean="0"/>
              <a:t>… and a set of assembly rules.</a:t>
            </a:r>
          </a:p>
          <a:p>
            <a:pPr marL="0" indent="0">
              <a:buNone/>
            </a:pPr>
            <a:endParaRPr lang="en-US" dirty="0"/>
          </a:p>
          <a:p>
            <a:pPr marL="0" indent="0">
              <a:buNone/>
            </a:pPr>
            <a:r>
              <a:rPr lang="en-US" dirty="0" smtClean="0"/>
              <a:t>The goal of the CTS2 standard is </a:t>
            </a:r>
            <a:r>
              <a:rPr lang="en-US" i="1" dirty="0" smtClean="0"/>
              <a:t>distribution</a:t>
            </a:r>
            <a:r>
              <a:rPr lang="en-US" dirty="0" smtClean="0"/>
              <a:t> and </a:t>
            </a:r>
            <a:r>
              <a:rPr lang="en-US" i="1" dirty="0" smtClean="0"/>
              <a:t>federation:</a:t>
            </a:r>
          </a:p>
          <a:p>
            <a:r>
              <a:rPr lang="en-US" b="1" dirty="0" smtClean="0"/>
              <a:t>Distribution</a:t>
            </a:r>
            <a:r>
              <a:rPr lang="en-US" dirty="0" smtClean="0"/>
              <a:t> means that different organizations can publish different aspects</a:t>
            </a:r>
          </a:p>
          <a:p>
            <a:r>
              <a:rPr lang="en-US" b="1" dirty="0" smtClean="0"/>
              <a:t>Federation</a:t>
            </a:r>
            <a:r>
              <a:rPr lang="en-US" dirty="0" smtClean="0"/>
              <a:t> means that organizations can share</a:t>
            </a:r>
          </a:p>
          <a:p>
            <a:pPr>
              <a:buFontTx/>
              <a:buChar char="-"/>
            </a:pPr>
            <a:endParaRPr lang="en-US" dirty="0" smtClean="0"/>
          </a:p>
          <a:p>
            <a:pPr marL="0" indent="0">
              <a:buNone/>
            </a:pPr>
            <a:r>
              <a:rPr lang="en-US" dirty="0" smtClean="0"/>
              <a:t>Key is that implementations can be shared…</a:t>
            </a:r>
          </a:p>
          <a:p>
            <a:pPr marL="0" indent="0">
              <a:buNone/>
            </a:pPr>
            <a:r>
              <a:rPr lang="en-US" dirty="0" smtClean="0"/>
              <a:t>… no one has to do it all!</a:t>
            </a:r>
            <a:endParaRPr lang="en-US" dirty="0"/>
          </a:p>
        </p:txBody>
      </p:sp>
    </p:spTree>
    <p:extLst>
      <p:ext uri="{BB962C8B-B14F-4D97-AF65-F5344CB8AC3E}">
        <p14:creationId xmlns:p14="http://schemas.microsoft.com/office/powerpoint/2010/main" val="101411641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Design </a:t>
            </a:r>
            <a:r>
              <a:rPr lang="en-US" dirty="0" smtClean="0"/>
              <a:t>Philosophy</a:t>
            </a:r>
            <a:endParaRPr lang="en-US" dirty="0"/>
          </a:p>
        </p:txBody>
      </p:sp>
      <p:sp>
        <p:nvSpPr>
          <p:cNvPr id="3" name="Content Placeholder 2"/>
          <p:cNvSpPr>
            <a:spLocks noGrp="1"/>
          </p:cNvSpPr>
          <p:nvPr>
            <p:ph idx="1"/>
          </p:nvPr>
        </p:nvSpPr>
        <p:spPr/>
        <p:txBody>
          <a:bodyPr/>
          <a:lstStyle/>
          <a:p>
            <a:r>
              <a:rPr lang="en-US" dirty="0" smtClean="0"/>
              <a:t>Simple </a:t>
            </a:r>
            <a:r>
              <a:rPr lang="en-US" dirty="0"/>
              <a:t>things should be </a:t>
            </a:r>
            <a:r>
              <a:rPr lang="en-US" dirty="0" smtClean="0"/>
              <a:t>simple</a:t>
            </a:r>
            <a:endParaRPr lang="en-US" dirty="0"/>
          </a:p>
          <a:p>
            <a:r>
              <a:rPr lang="en-US" dirty="0"/>
              <a:t>Representational State Transfer </a:t>
            </a:r>
            <a:r>
              <a:rPr lang="en-US" dirty="0" smtClean="0"/>
              <a:t>architectural style but </a:t>
            </a:r>
            <a:r>
              <a:rPr lang="en-US" dirty="0"/>
              <a:t>will support </a:t>
            </a:r>
            <a:r>
              <a:rPr lang="en-US" dirty="0" smtClean="0"/>
              <a:t>SOAP</a:t>
            </a:r>
          </a:p>
          <a:p>
            <a:r>
              <a:rPr lang="en-US" dirty="0" smtClean="0"/>
              <a:t>Modular components allow implementation of a subset of a larger specification (Component Resources)</a:t>
            </a:r>
            <a:endParaRPr lang="en-US" dirty="0"/>
          </a:p>
        </p:txBody>
      </p:sp>
    </p:spTree>
    <p:extLst>
      <p:ext uri="{BB962C8B-B14F-4D97-AF65-F5344CB8AC3E}">
        <p14:creationId xmlns:p14="http://schemas.microsoft.com/office/powerpoint/2010/main" val="328253340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a:t>
            </a:r>
            <a:r>
              <a:rPr lang="en-US" dirty="0" smtClean="0"/>
              <a:t>Resources</a:t>
            </a:r>
            <a:endParaRPr lang="en-US" dirty="0"/>
          </a:p>
        </p:txBody>
      </p:sp>
      <p:sp>
        <p:nvSpPr>
          <p:cNvPr id="3" name="Content Placeholder 2"/>
          <p:cNvSpPr>
            <a:spLocks noGrp="1"/>
          </p:cNvSpPr>
          <p:nvPr>
            <p:ph sz="half" idx="1"/>
          </p:nvPr>
        </p:nvSpPr>
        <p:spPr/>
        <p:txBody>
          <a:bodyPr/>
          <a:lstStyle/>
          <a:p>
            <a:r>
              <a:rPr lang="en-US" sz="2800" dirty="0" smtClean="0"/>
              <a:t>Code </a:t>
            </a:r>
            <a:r>
              <a:rPr lang="en-US" sz="2800" dirty="0"/>
              <a:t>System Catalog </a:t>
            </a:r>
          </a:p>
          <a:p>
            <a:r>
              <a:rPr lang="en-US" sz="2800" dirty="0" smtClean="0"/>
              <a:t>Code </a:t>
            </a:r>
            <a:r>
              <a:rPr lang="en-US" sz="2800" dirty="0"/>
              <a:t>System Version Catalog </a:t>
            </a:r>
          </a:p>
          <a:p>
            <a:r>
              <a:rPr lang="en-US" sz="2800" dirty="0" smtClean="0"/>
              <a:t>Entity </a:t>
            </a:r>
            <a:r>
              <a:rPr lang="en-US" sz="2800" dirty="0"/>
              <a:t>Description </a:t>
            </a:r>
          </a:p>
          <a:p>
            <a:r>
              <a:rPr lang="en-US" sz="2800" dirty="0" smtClean="0"/>
              <a:t>Association </a:t>
            </a:r>
            <a:endParaRPr lang="en-US" sz="2800" dirty="0"/>
          </a:p>
          <a:p>
            <a:r>
              <a:rPr lang="en-US" sz="2800" dirty="0" smtClean="0"/>
              <a:t>Map </a:t>
            </a:r>
            <a:r>
              <a:rPr lang="en-US" sz="2800" dirty="0"/>
              <a:t>Catalog </a:t>
            </a:r>
          </a:p>
          <a:p>
            <a:r>
              <a:rPr lang="en-US" sz="2800" dirty="0" smtClean="0"/>
              <a:t>Map </a:t>
            </a:r>
            <a:r>
              <a:rPr lang="en-US" sz="2800" dirty="0"/>
              <a:t>Version </a:t>
            </a:r>
          </a:p>
          <a:p>
            <a:endParaRPr lang="en-US" dirty="0"/>
          </a:p>
        </p:txBody>
      </p:sp>
      <p:sp>
        <p:nvSpPr>
          <p:cNvPr id="4" name="Content Placeholder 3"/>
          <p:cNvSpPr>
            <a:spLocks noGrp="1"/>
          </p:cNvSpPr>
          <p:nvPr>
            <p:ph sz="half" idx="2"/>
          </p:nvPr>
        </p:nvSpPr>
        <p:spPr/>
        <p:txBody>
          <a:bodyPr/>
          <a:lstStyle/>
          <a:p>
            <a:r>
              <a:rPr lang="en-US" sz="2800" dirty="0" smtClean="0"/>
              <a:t>Concept </a:t>
            </a:r>
            <a:r>
              <a:rPr lang="en-US" sz="2800" dirty="0"/>
              <a:t>Domain Catalog </a:t>
            </a:r>
          </a:p>
          <a:p>
            <a:r>
              <a:rPr lang="en-US" sz="2800" dirty="0" smtClean="0"/>
              <a:t>Concept </a:t>
            </a:r>
            <a:r>
              <a:rPr lang="en-US" sz="2800" dirty="0"/>
              <a:t>Domain Binding </a:t>
            </a:r>
          </a:p>
          <a:p>
            <a:r>
              <a:rPr lang="en-US" sz="2800" dirty="0" smtClean="0"/>
              <a:t>Value </a:t>
            </a:r>
            <a:r>
              <a:rPr lang="en-US" sz="2800" dirty="0"/>
              <a:t>Set </a:t>
            </a:r>
            <a:r>
              <a:rPr lang="en-US" sz="2800" dirty="0" smtClean="0"/>
              <a:t>Catalog</a:t>
            </a:r>
          </a:p>
          <a:p>
            <a:r>
              <a:rPr lang="en-US" sz="2800" dirty="0" smtClean="0"/>
              <a:t>Value </a:t>
            </a:r>
            <a:r>
              <a:rPr lang="en-US" sz="2800" dirty="0"/>
              <a:t>Set </a:t>
            </a:r>
            <a:r>
              <a:rPr lang="en-US" sz="2800" dirty="0" smtClean="0"/>
              <a:t>Definition</a:t>
            </a:r>
          </a:p>
          <a:p>
            <a:r>
              <a:rPr lang="en-US" sz="2800" dirty="0" smtClean="0"/>
              <a:t>Resolved </a:t>
            </a:r>
            <a:r>
              <a:rPr lang="en-US" sz="2800" dirty="0"/>
              <a:t>Value Set </a:t>
            </a:r>
          </a:p>
        </p:txBody>
      </p:sp>
    </p:spTree>
    <p:extLst>
      <p:ext uri="{BB962C8B-B14F-4D97-AF65-F5344CB8AC3E}">
        <p14:creationId xmlns:p14="http://schemas.microsoft.com/office/powerpoint/2010/main" val="132574547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smtClean="0"/>
              <a:t/>
            </a:r>
            <a:br>
              <a:rPr lang="en-US" b="1" dirty="0" smtClean="0"/>
            </a:br>
            <a:r>
              <a:rPr lang="en-US" sz="2800" dirty="0" smtClean="0">
                <a:solidFill>
                  <a:srgbClr val="FF0000"/>
                </a:solidFill>
              </a:rPr>
              <a:t>Code System Catalog 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code systems (ontologies, code sets, thesauri, classification systems, etc.</a:t>
            </a:r>
            <a:r>
              <a:rPr lang="en-US" dirty="0" smtClean="0"/>
              <a:t>)</a:t>
            </a:r>
          </a:p>
          <a:p>
            <a:r>
              <a:rPr lang="en-US" dirty="0" smtClean="0"/>
              <a:t> </a:t>
            </a:r>
            <a:r>
              <a:rPr lang="en-US" dirty="0"/>
              <a:t>A service would implement this section to publish information </a:t>
            </a:r>
            <a:r>
              <a:rPr lang="en-US" dirty="0" smtClean="0"/>
              <a:t>about:</a:t>
            </a:r>
          </a:p>
          <a:p>
            <a:pPr lvl="1"/>
            <a:r>
              <a:rPr lang="en-US" dirty="0" smtClean="0"/>
              <a:t>What </a:t>
            </a:r>
            <a:r>
              <a:rPr lang="en-US" dirty="0"/>
              <a:t>sort of terminological resources are </a:t>
            </a:r>
            <a:r>
              <a:rPr lang="en-US" dirty="0" smtClean="0"/>
              <a:t>available</a:t>
            </a:r>
          </a:p>
          <a:p>
            <a:pPr lvl="1"/>
            <a:r>
              <a:rPr lang="en-US" dirty="0" smtClean="0"/>
              <a:t>Who </a:t>
            </a:r>
            <a:r>
              <a:rPr lang="en-US" dirty="0"/>
              <a:t>maintains them, what they are intended to be used </a:t>
            </a:r>
            <a:r>
              <a:rPr lang="en-US" dirty="0" smtClean="0"/>
              <a:t>for</a:t>
            </a:r>
          </a:p>
          <a:p>
            <a:pPr lvl="1"/>
            <a:r>
              <a:rPr lang="en-US" dirty="0" smtClean="0"/>
              <a:t>How </a:t>
            </a:r>
            <a:r>
              <a:rPr lang="en-US" dirty="0"/>
              <a:t>often they are </a:t>
            </a:r>
            <a:r>
              <a:rPr lang="en-US" dirty="0" smtClean="0"/>
              <a:t>released</a:t>
            </a:r>
          </a:p>
          <a:p>
            <a:pPr lvl="1"/>
            <a:r>
              <a:rPr lang="en-US" dirty="0" smtClean="0"/>
              <a:t>What </a:t>
            </a:r>
            <a:r>
              <a:rPr lang="en-US" dirty="0"/>
              <a:t>copyrights pertain to them, etc. </a:t>
            </a:r>
          </a:p>
          <a:p>
            <a:endParaRPr lang="en-US" dirty="0"/>
          </a:p>
        </p:txBody>
      </p:sp>
    </p:spTree>
    <p:extLst>
      <p:ext uri="{BB962C8B-B14F-4D97-AF65-F5344CB8AC3E}">
        <p14:creationId xmlns:p14="http://schemas.microsoft.com/office/powerpoint/2010/main" val="20697459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71800"/>
            <a:ext cx="7772400" cy="1362075"/>
          </a:xfrm>
        </p:spPr>
        <p:txBody>
          <a:bodyPr/>
          <a:lstStyle/>
          <a:p>
            <a:r>
              <a:rPr lang="en-US" dirty="0" smtClean="0"/>
              <a:t>CTS2 Component Resources</a:t>
            </a:r>
            <a:endParaRPr lang="en-US" dirty="0"/>
          </a:p>
        </p:txBody>
      </p:sp>
      <p:sp>
        <p:nvSpPr>
          <p:cNvPr id="3" name="Text Placeholder 2"/>
          <p:cNvSpPr>
            <a:spLocks noGrp="1"/>
          </p:cNvSpPr>
          <p:nvPr>
            <p:ph type="body" idx="1"/>
          </p:nvPr>
        </p:nvSpPr>
        <p:spPr/>
        <p:txBody>
          <a:bodyPr/>
          <a:lstStyle/>
          <a:p>
            <a:r>
              <a:rPr lang="en-US" sz="2800" dirty="0" smtClean="0">
                <a:solidFill>
                  <a:srgbClr val="FF0000"/>
                </a:solidFill>
              </a:rPr>
              <a:t>Code System Version Catalog Module</a:t>
            </a:r>
            <a:endParaRPr lang="en-US" sz="2800" dirty="0"/>
          </a:p>
        </p:txBody>
      </p:sp>
    </p:spTree>
    <p:extLst>
      <p:ext uri="{BB962C8B-B14F-4D97-AF65-F5344CB8AC3E}">
        <p14:creationId xmlns:p14="http://schemas.microsoft.com/office/powerpoint/2010/main" val="384541017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826375" cy="1371600"/>
          </a:xfrm>
        </p:spPr>
        <p:txBody>
          <a:bodyPr/>
          <a:lstStyle/>
          <a:p>
            <a:r>
              <a:rPr lang="en-US" dirty="0"/>
              <a:t>CTS2 Component Resources </a:t>
            </a:r>
            <a:r>
              <a:rPr lang="en-US" b="1" dirty="0"/>
              <a:t/>
            </a:r>
            <a:br>
              <a:rPr lang="en-US" b="1" dirty="0"/>
            </a:br>
            <a:r>
              <a:rPr lang="en-US" sz="2800" dirty="0">
                <a:solidFill>
                  <a:srgbClr val="FF0000"/>
                </a:solidFill>
              </a:rPr>
              <a:t>Code System Version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specific versions of code systems</a:t>
            </a:r>
            <a:r>
              <a:rPr lang="en-US" dirty="0" smtClean="0"/>
              <a:t>.</a:t>
            </a:r>
          </a:p>
          <a:p>
            <a:r>
              <a:rPr lang="en-US" dirty="0" smtClean="0"/>
              <a:t> </a:t>
            </a:r>
            <a:r>
              <a:rPr lang="en-US" dirty="0"/>
              <a:t>A service would implement this section to provide information about specific versions of code </a:t>
            </a:r>
            <a:r>
              <a:rPr lang="en-US" dirty="0" smtClean="0"/>
              <a:t>systems: </a:t>
            </a:r>
          </a:p>
          <a:p>
            <a:pPr lvl="1"/>
            <a:r>
              <a:rPr lang="en-US" dirty="0" smtClean="0"/>
              <a:t>When </a:t>
            </a:r>
            <a:r>
              <a:rPr lang="en-US" dirty="0"/>
              <a:t>they were </a:t>
            </a:r>
            <a:r>
              <a:rPr lang="en-US" dirty="0" smtClean="0"/>
              <a:t>released</a:t>
            </a:r>
          </a:p>
          <a:p>
            <a:pPr lvl="1"/>
            <a:r>
              <a:rPr lang="en-US" dirty="0" smtClean="0"/>
              <a:t>What </a:t>
            </a:r>
            <a:r>
              <a:rPr lang="en-US" dirty="0"/>
              <a:t>format they are </a:t>
            </a:r>
            <a:r>
              <a:rPr lang="en-US" dirty="0" smtClean="0"/>
              <a:t>in</a:t>
            </a:r>
          </a:p>
          <a:p>
            <a:pPr lvl="1"/>
            <a:r>
              <a:rPr lang="en-US" dirty="0" smtClean="0"/>
              <a:t>When </a:t>
            </a:r>
            <a:r>
              <a:rPr lang="en-US" dirty="0"/>
              <a:t>they were intended to become </a:t>
            </a:r>
            <a:r>
              <a:rPr lang="en-US" dirty="0" smtClean="0"/>
              <a:t>active </a:t>
            </a:r>
          </a:p>
          <a:p>
            <a:pPr lvl="1"/>
            <a:r>
              <a:rPr lang="en-US" dirty="0" smtClean="0"/>
              <a:t>Which </a:t>
            </a:r>
            <a:r>
              <a:rPr lang="en-US" dirty="0"/>
              <a:t>version they </a:t>
            </a:r>
            <a:r>
              <a:rPr lang="en-US" dirty="0" smtClean="0"/>
              <a:t>replace </a:t>
            </a:r>
            <a:endParaRPr lang="en-US" dirty="0"/>
          </a:p>
          <a:p>
            <a:endParaRPr lang="en-US" dirty="0"/>
          </a:p>
        </p:txBody>
      </p:sp>
    </p:spTree>
    <p:extLst>
      <p:ext uri="{BB962C8B-B14F-4D97-AF65-F5344CB8AC3E}">
        <p14:creationId xmlns:p14="http://schemas.microsoft.com/office/powerpoint/2010/main" val="38197570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ENTITY DESCRIPTION MODULE</a:t>
            </a:r>
            <a:endParaRPr lang="en-US" sz="2800" b="1" dirty="0"/>
          </a:p>
        </p:txBody>
      </p:sp>
    </p:spTree>
    <p:extLst>
      <p:ext uri="{BB962C8B-B14F-4D97-AF65-F5344CB8AC3E}">
        <p14:creationId xmlns:p14="http://schemas.microsoft.com/office/powerpoint/2010/main" val="219198455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a:xfrm>
            <a:off x="609600" y="1752600"/>
            <a:ext cx="7826375" cy="4800600"/>
          </a:xfrm>
        </p:spPr>
        <p:txBody>
          <a:bodyPr/>
          <a:lstStyle/>
          <a:p>
            <a:pPr marL="0" indent="0">
              <a:buNone/>
            </a:pPr>
            <a:r>
              <a:rPr lang="en-US" sz="3100" dirty="0" smtClean="0"/>
              <a:t>A </a:t>
            </a:r>
            <a:r>
              <a:rPr lang="en-US" sz="3100" dirty="0"/>
              <a:t>set of </a:t>
            </a:r>
            <a:r>
              <a:rPr lang="en-US" sz="3100" dirty="0" smtClean="0"/>
              <a:t>entity identifiers </a:t>
            </a:r>
            <a:r>
              <a:rPr lang="en-US" sz="3100" dirty="0"/>
              <a:t>known to the </a:t>
            </a:r>
            <a:r>
              <a:rPr lang="en-US" sz="3100" dirty="0" smtClean="0"/>
              <a:t>service</a:t>
            </a:r>
          </a:p>
          <a:p>
            <a:r>
              <a:rPr lang="en-US" sz="3100" dirty="0" smtClean="0"/>
              <a:t>These might also be thought of as:</a:t>
            </a:r>
          </a:p>
          <a:p>
            <a:pPr lvl="1"/>
            <a:r>
              <a:rPr lang="en-US" sz="2400" dirty="0" smtClean="0"/>
              <a:t>Class</a:t>
            </a:r>
          </a:p>
          <a:p>
            <a:pPr lvl="1"/>
            <a:r>
              <a:rPr lang="en-US" sz="2400" dirty="0"/>
              <a:t>C</a:t>
            </a:r>
            <a:r>
              <a:rPr lang="en-US" sz="2400" dirty="0" smtClean="0"/>
              <a:t>ategory</a:t>
            </a:r>
          </a:p>
          <a:p>
            <a:pPr lvl="1"/>
            <a:r>
              <a:rPr lang="en-US" sz="2400" dirty="0" smtClean="0"/>
              <a:t>Concept</a:t>
            </a:r>
          </a:p>
          <a:p>
            <a:pPr lvl="1"/>
            <a:r>
              <a:rPr lang="en-US" sz="2400" dirty="0" smtClean="0"/>
              <a:t>Predicate</a:t>
            </a:r>
            <a:endParaRPr lang="en-US" sz="2400" dirty="0"/>
          </a:p>
          <a:p>
            <a:pPr lvl="1"/>
            <a:r>
              <a:rPr lang="en-US" sz="2400" dirty="0" smtClean="0"/>
              <a:t>Property</a:t>
            </a:r>
          </a:p>
          <a:p>
            <a:pPr lvl="1"/>
            <a:r>
              <a:rPr lang="en-US" sz="2400" dirty="0" smtClean="0"/>
              <a:t>Term </a:t>
            </a:r>
          </a:p>
          <a:p>
            <a:pPr lvl="1"/>
            <a:r>
              <a:rPr lang="en-US" sz="2400" dirty="0" smtClean="0"/>
              <a:t>Individual</a:t>
            </a:r>
          </a:p>
        </p:txBody>
      </p:sp>
    </p:spTree>
    <p:extLst>
      <p:ext uri="{BB962C8B-B14F-4D97-AF65-F5344CB8AC3E}">
        <p14:creationId xmlns:p14="http://schemas.microsoft.com/office/powerpoint/2010/main" val="27239926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r>
              <a:rPr lang="en-US" sz="3100" dirty="0" smtClean="0"/>
              <a:t>Code system version information:</a:t>
            </a:r>
          </a:p>
          <a:p>
            <a:pPr lvl="1"/>
            <a:r>
              <a:rPr lang="en-US" sz="2900" dirty="0" smtClean="0"/>
              <a:t>Which code system versions make assertions about these identifiers</a:t>
            </a:r>
          </a:p>
          <a:p>
            <a:pPr lvl="1"/>
            <a:r>
              <a:rPr lang="en-US" sz="2900" dirty="0" smtClean="0"/>
              <a:t>What </a:t>
            </a:r>
            <a:r>
              <a:rPr lang="en-US" sz="2900" dirty="0"/>
              <a:t>the codes systems </a:t>
            </a:r>
            <a:r>
              <a:rPr lang="en-US" sz="2900" dirty="0" smtClean="0"/>
              <a:t>say about them</a:t>
            </a:r>
            <a:endParaRPr lang="en-US" sz="2900" dirty="0"/>
          </a:p>
          <a:p>
            <a:r>
              <a:rPr lang="en-US" sz="3100" dirty="0" smtClean="0"/>
              <a:t>Their intended meanings</a:t>
            </a:r>
          </a:p>
          <a:p>
            <a:r>
              <a:rPr lang="en-US" sz="3100" dirty="0" smtClean="0"/>
              <a:t>What elements in the code system are their children</a:t>
            </a:r>
            <a:r>
              <a:rPr lang="en-US" sz="3100" smtClean="0"/>
              <a:t>, parents</a:t>
            </a:r>
            <a:endParaRPr lang="en-US" sz="3100" dirty="0" smtClean="0"/>
          </a:p>
        </p:txBody>
      </p:sp>
    </p:spTree>
    <p:extLst>
      <p:ext uri="{BB962C8B-B14F-4D97-AF65-F5344CB8AC3E}">
        <p14:creationId xmlns:p14="http://schemas.microsoft.com/office/powerpoint/2010/main" val="10835013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9155"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56"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49157"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8"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9"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60"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61" name="Rectangle 9"/>
          <p:cNvSpPr>
            <a:spLocks noChangeArrowheads="1"/>
          </p:cNvSpPr>
          <p:nvPr/>
        </p:nvSpPr>
        <p:spPr bwMode="auto">
          <a:xfrm>
            <a:off x="2971800" y="3429000"/>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62"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63"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8071"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8072"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5"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8073"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66"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67"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9168"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9169"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0"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1"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2"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73"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74"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75"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8074"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76"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77"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9178" name="Group 26"/>
          <p:cNvGrpSpPr>
            <a:grpSpLocks/>
          </p:cNvGrpSpPr>
          <p:nvPr/>
        </p:nvGrpSpPr>
        <p:grpSpPr bwMode="auto">
          <a:xfrm>
            <a:off x="3886200" y="4191000"/>
            <a:ext cx="1371600" cy="152400"/>
            <a:chOff x="2640" y="3744"/>
            <a:chExt cx="768" cy="96"/>
          </a:xfrm>
        </p:grpSpPr>
        <p:sp>
          <p:nvSpPr>
            <p:cNvPr id="49179"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0"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1"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182"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83"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9184"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9185"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8075"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86"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49187"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49188"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9"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1"/>
          </p:nvPr>
        </p:nvSpPr>
        <p:spPr/>
        <p:txBody>
          <a:bodyPr/>
          <a:lstStyle/>
          <a:p>
            <a:fld id="{56F36D2E-1711-6C47-BD42-280FD5065857}" type="slidenum">
              <a:rPr lang="en-US" smtClean="0"/>
              <a:pPr/>
              <a:t>7</a:t>
            </a:fld>
            <a:endParaRPr lang="en-US"/>
          </a:p>
        </p:txBody>
      </p:sp>
    </p:spTree>
    <p:extLst>
      <p:ext uri="{BB962C8B-B14F-4D97-AF65-F5344CB8AC3E}">
        <p14:creationId xmlns:p14="http://schemas.microsoft.com/office/powerpoint/2010/main" val="37201168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sz="3100" dirty="0"/>
              <a:t>The entity description service focuses on the lexical aspect of entity </a:t>
            </a:r>
            <a:r>
              <a:rPr lang="en-US" sz="3100" dirty="0" smtClean="0"/>
              <a:t>identifiers:</a:t>
            </a:r>
          </a:p>
          <a:p>
            <a:r>
              <a:rPr lang="en-US" sz="3100" dirty="0" smtClean="0"/>
              <a:t> Providing </a:t>
            </a:r>
            <a:r>
              <a:rPr lang="en-US" sz="3100" dirty="0"/>
              <a:t>access </a:t>
            </a:r>
            <a:r>
              <a:rPr lang="en-US" sz="3100" dirty="0" smtClean="0"/>
              <a:t>to:</a:t>
            </a:r>
          </a:p>
          <a:p>
            <a:pPr lvl="1"/>
            <a:r>
              <a:rPr lang="en-US" dirty="0" smtClean="0"/>
              <a:t>Designations</a:t>
            </a:r>
          </a:p>
          <a:p>
            <a:pPr lvl="1"/>
            <a:r>
              <a:rPr lang="en-US" dirty="0" smtClean="0"/>
              <a:t>Definitions</a:t>
            </a:r>
            <a:endParaRPr lang="en-US" dirty="0"/>
          </a:p>
          <a:p>
            <a:pPr lvl="1"/>
            <a:r>
              <a:rPr lang="en-US" dirty="0" smtClean="0"/>
              <a:t>Descriptions</a:t>
            </a:r>
          </a:p>
          <a:p>
            <a:pPr lvl="1"/>
            <a:r>
              <a:rPr lang="en-US" dirty="0" smtClean="0"/>
              <a:t>Examples</a:t>
            </a:r>
          </a:p>
          <a:p>
            <a:pPr lvl="1"/>
            <a:r>
              <a:rPr lang="en-US" dirty="0" smtClean="0"/>
              <a:t>Usage </a:t>
            </a:r>
            <a:r>
              <a:rPr lang="en-US" dirty="0"/>
              <a:t>notes and other artifacts used to represent the meaning of the entity to human </a:t>
            </a:r>
            <a:r>
              <a:rPr lang="en-US" dirty="0" smtClean="0"/>
              <a:t>consumers</a:t>
            </a:r>
          </a:p>
          <a:p>
            <a:endParaRPr lang="en-US" dirty="0"/>
          </a:p>
        </p:txBody>
      </p:sp>
    </p:spTree>
    <p:extLst>
      <p:ext uri="{BB962C8B-B14F-4D97-AF65-F5344CB8AC3E}">
        <p14:creationId xmlns:p14="http://schemas.microsoft.com/office/powerpoint/2010/main" val="44655839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sz="3100" dirty="0" smtClean="0"/>
              <a:t>Why would services implement this module?</a:t>
            </a:r>
          </a:p>
          <a:p>
            <a:r>
              <a:rPr lang="en-US" sz="3100" dirty="0" smtClean="0"/>
              <a:t>To </a:t>
            </a:r>
            <a:r>
              <a:rPr lang="en-US" sz="3100" dirty="0"/>
              <a:t>publish information about the codes described in various versions of code systems </a:t>
            </a:r>
          </a:p>
        </p:txBody>
      </p:sp>
    </p:spTree>
    <p:extLst>
      <p:ext uri="{BB962C8B-B14F-4D97-AF65-F5344CB8AC3E}">
        <p14:creationId xmlns:p14="http://schemas.microsoft.com/office/powerpoint/2010/main" val="35835374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ASSOCIATION MODULE</a:t>
            </a:r>
            <a:endParaRPr lang="en-US" b="1" dirty="0"/>
          </a:p>
        </p:txBody>
      </p:sp>
    </p:spTree>
    <p:extLst>
      <p:ext uri="{BB962C8B-B14F-4D97-AF65-F5344CB8AC3E}">
        <p14:creationId xmlns:p14="http://schemas.microsoft.com/office/powerpoint/2010/main" val="103884105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Sets </a:t>
            </a:r>
            <a:r>
              <a:rPr lang="en-US" sz="3100" dirty="0"/>
              <a:t>of “semantic” assertions about entity </a:t>
            </a:r>
            <a:r>
              <a:rPr lang="en-US" sz="3100" dirty="0" smtClean="0"/>
              <a:t>identifiers</a:t>
            </a:r>
          </a:p>
          <a:p>
            <a:r>
              <a:rPr lang="en-US" sz="3100" dirty="0" smtClean="0"/>
              <a:t>The </a:t>
            </a:r>
            <a:r>
              <a:rPr lang="en-US" sz="3100" dirty="0"/>
              <a:t>entity identifier may play the role of </a:t>
            </a:r>
            <a:endParaRPr lang="en-US" sz="3100" dirty="0" smtClean="0"/>
          </a:p>
          <a:p>
            <a:pPr lvl="1"/>
            <a:r>
              <a:rPr lang="en-US" dirty="0" smtClean="0"/>
              <a:t>Subject</a:t>
            </a:r>
          </a:p>
          <a:p>
            <a:pPr lvl="1"/>
            <a:r>
              <a:rPr lang="en-US" dirty="0" smtClean="0"/>
              <a:t>Predicate </a:t>
            </a:r>
            <a:r>
              <a:rPr lang="en-US" dirty="0"/>
              <a:t>(verb) or </a:t>
            </a:r>
            <a:endParaRPr lang="en-US" dirty="0" smtClean="0"/>
          </a:p>
          <a:p>
            <a:pPr lvl="1"/>
            <a:r>
              <a:rPr lang="en-US" dirty="0" smtClean="0"/>
              <a:t>Object </a:t>
            </a:r>
          </a:p>
          <a:p>
            <a:pPr lvl="1"/>
            <a:r>
              <a:rPr lang="en-US" dirty="0" smtClean="0"/>
              <a:t>… in </a:t>
            </a:r>
            <a:r>
              <a:rPr lang="en-US" dirty="0"/>
              <a:t>the </a:t>
            </a:r>
            <a:r>
              <a:rPr lang="en-US" dirty="0" smtClean="0"/>
              <a:t>assertions</a:t>
            </a:r>
            <a:endParaRPr lang="en-US" dirty="0"/>
          </a:p>
        </p:txBody>
      </p:sp>
    </p:spTree>
    <p:extLst>
      <p:ext uri="{BB962C8B-B14F-4D97-AF65-F5344CB8AC3E}">
        <p14:creationId xmlns:p14="http://schemas.microsoft.com/office/powerpoint/2010/main" val="182730618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p>
        </p:txBody>
      </p:sp>
      <p:sp>
        <p:nvSpPr>
          <p:cNvPr id="3" name="Content Placeholder 2"/>
          <p:cNvSpPr>
            <a:spLocks noGrp="1"/>
          </p:cNvSpPr>
          <p:nvPr>
            <p:ph idx="1"/>
          </p:nvPr>
        </p:nvSpPr>
        <p:spPr/>
        <p:txBody>
          <a:bodyPr/>
          <a:lstStyle/>
          <a:p>
            <a:pPr marL="0" indent="0">
              <a:buNone/>
            </a:pPr>
            <a:r>
              <a:rPr lang="en-US" sz="3100" dirty="0"/>
              <a:t>This area represents the formal machine interpretable aspects of code </a:t>
            </a:r>
            <a:r>
              <a:rPr lang="en-US" sz="3100" dirty="0" smtClean="0"/>
              <a:t>systems</a:t>
            </a:r>
          </a:p>
          <a:p>
            <a:r>
              <a:rPr lang="en-US" sz="3100" dirty="0" smtClean="0"/>
              <a:t>A </a:t>
            </a:r>
            <a:r>
              <a:rPr lang="en-US" sz="3100" dirty="0"/>
              <a:t>service would implement this section to </a:t>
            </a:r>
            <a:r>
              <a:rPr lang="en-US" sz="3100" dirty="0" smtClean="0"/>
              <a:t>support:</a:t>
            </a:r>
          </a:p>
          <a:p>
            <a:pPr lvl="1"/>
            <a:r>
              <a:rPr lang="en-US" dirty="0" smtClean="0"/>
              <a:t>Classification</a:t>
            </a:r>
          </a:p>
          <a:p>
            <a:pPr lvl="1"/>
            <a:r>
              <a:rPr lang="en-US" dirty="0" smtClean="0"/>
              <a:t>Reasoning or other computational </a:t>
            </a:r>
            <a:r>
              <a:rPr lang="en-US" dirty="0"/>
              <a:t>logic systems built on terminological content</a:t>
            </a:r>
          </a:p>
          <a:p>
            <a:endParaRPr lang="en-US" dirty="0"/>
          </a:p>
        </p:txBody>
      </p:sp>
    </p:spTree>
    <p:extLst>
      <p:ext uri="{BB962C8B-B14F-4D97-AF65-F5344CB8AC3E}">
        <p14:creationId xmlns:p14="http://schemas.microsoft.com/office/powerpoint/2010/main" val="183166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VALUE SET CATALOG MODULE</a:t>
            </a:r>
            <a:endParaRPr lang="en-US" b="1" dirty="0"/>
          </a:p>
        </p:txBody>
      </p:sp>
    </p:spTree>
    <p:extLst>
      <p:ext uri="{BB962C8B-B14F-4D97-AF65-F5344CB8AC3E}">
        <p14:creationId xmlns:p14="http://schemas.microsoft.com/office/powerpoint/2010/main" val="15593256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Metadata </a:t>
            </a:r>
            <a:r>
              <a:rPr lang="en-US" sz="2800" dirty="0"/>
              <a:t>about sets of entity identifiers (value sets) that have been grouped for some </a:t>
            </a:r>
            <a:r>
              <a:rPr lang="en-US" sz="2800" dirty="0" smtClean="0"/>
              <a:t>purpose</a:t>
            </a:r>
          </a:p>
          <a:p>
            <a:r>
              <a:rPr lang="en-US" sz="2800" dirty="0" smtClean="0"/>
              <a:t>A </a:t>
            </a:r>
            <a:r>
              <a:rPr lang="en-US" sz="2800" dirty="0"/>
              <a:t>service would implement this section if it wanted to publish information about these collections such </a:t>
            </a:r>
            <a:r>
              <a:rPr lang="en-US" sz="2800" dirty="0" smtClean="0"/>
              <a:t>as: </a:t>
            </a:r>
          </a:p>
          <a:p>
            <a:pPr lvl="1"/>
            <a:r>
              <a:rPr lang="en-US" dirty="0" smtClean="0"/>
              <a:t>Who </a:t>
            </a:r>
            <a:r>
              <a:rPr lang="en-US" dirty="0"/>
              <a:t>created </a:t>
            </a:r>
            <a:r>
              <a:rPr lang="en-US" dirty="0" smtClean="0"/>
              <a:t>them</a:t>
            </a:r>
          </a:p>
          <a:p>
            <a:pPr lvl="1"/>
            <a:r>
              <a:rPr lang="en-US" dirty="0" smtClean="0"/>
              <a:t>Who </a:t>
            </a:r>
            <a:r>
              <a:rPr lang="en-US" dirty="0"/>
              <a:t>maintains </a:t>
            </a:r>
            <a:r>
              <a:rPr lang="en-US" dirty="0" smtClean="0"/>
              <a:t>them </a:t>
            </a:r>
          </a:p>
          <a:p>
            <a:pPr lvl="1"/>
            <a:r>
              <a:rPr lang="en-US" dirty="0" smtClean="0"/>
              <a:t>What </a:t>
            </a:r>
            <a:r>
              <a:rPr lang="en-US" dirty="0"/>
              <a:t>is their </a:t>
            </a:r>
            <a:r>
              <a:rPr lang="en-US" dirty="0" smtClean="0"/>
              <a:t>purpose </a:t>
            </a:r>
          </a:p>
          <a:p>
            <a:pPr lvl="1"/>
            <a:r>
              <a:rPr lang="en-US" dirty="0" smtClean="0"/>
              <a:t>What </a:t>
            </a:r>
            <a:r>
              <a:rPr lang="en-US" dirty="0"/>
              <a:t>code systems do they depend </a:t>
            </a:r>
            <a:r>
              <a:rPr lang="en-US" dirty="0" smtClean="0"/>
              <a:t>on</a:t>
            </a:r>
          </a:p>
          <a:p>
            <a:pPr lvl="1"/>
            <a:r>
              <a:rPr lang="en-US" dirty="0" smtClean="0"/>
              <a:t>How </a:t>
            </a:r>
            <a:r>
              <a:rPr lang="en-US" dirty="0"/>
              <a:t>they are updated, etc. </a:t>
            </a:r>
          </a:p>
          <a:p>
            <a:endParaRPr lang="en-US" dirty="0"/>
          </a:p>
        </p:txBody>
      </p:sp>
    </p:spTree>
    <p:extLst>
      <p:ext uri="{BB962C8B-B14F-4D97-AF65-F5344CB8AC3E}">
        <p14:creationId xmlns:p14="http://schemas.microsoft.com/office/powerpoint/2010/main" val="130051192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VALUE SET DEFINITION MODULE</a:t>
            </a:r>
            <a:endParaRPr lang="en-US" b="1" dirty="0"/>
          </a:p>
        </p:txBody>
      </p:sp>
    </p:spTree>
    <p:extLst>
      <p:ext uri="{BB962C8B-B14F-4D97-AF65-F5344CB8AC3E}">
        <p14:creationId xmlns:p14="http://schemas.microsoft.com/office/powerpoint/2010/main" val="21448119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I</a:t>
            </a:r>
            <a:r>
              <a:rPr lang="en-US" sz="3100" dirty="0" smtClean="0"/>
              <a:t>nformation </a:t>
            </a:r>
            <a:r>
              <a:rPr lang="en-US" sz="3100" dirty="0"/>
              <a:t>about how value sets are constructed. </a:t>
            </a:r>
            <a:endParaRPr lang="en-US" sz="3100" dirty="0" smtClean="0"/>
          </a:p>
          <a:p>
            <a:r>
              <a:rPr lang="en-US" sz="3100" dirty="0" smtClean="0"/>
              <a:t>A </a:t>
            </a:r>
            <a:r>
              <a:rPr lang="en-US" sz="3100" dirty="0"/>
              <a:t>value set definition </a:t>
            </a:r>
            <a:r>
              <a:rPr lang="en-US" sz="3100" dirty="0" smtClean="0"/>
              <a:t>can: </a:t>
            </a:r>
          </a:p>
          <a:p>
            <a:pPr lvl="1"/>
            <a:r>
              <a:rPr lang="en-US" dirty="0" smtClean="0"/>
              <a:t>Be </a:t>
            </a:r>
            <a:r>
              <a:rPr lang="en-US" dirty="0"/>
              <a:t>a simple enumeration of its </a:t>
            </a:r>
            <a:r>
              <a:rPr lang="en-US" dirty="0" smtClean="0"/>
              <a:t>elements</a:t>
            </a:r>
          </a:p>
          <a:p>
            <a:pPr lvl="1"/>
            <a:r>
              <a:rPr lang="en-US" dirty="0" smtClean="0"/>
              <a:t>Or can </a:t>
            </a:r>
            <a:r>
              <a:rPr lang="en-US" dirty="0"/>
              <a:t>contain instructions about how the elements are assembled from aspects of entity descriptions and associations</a:t>
            </a:r>
            <a:r>
              <a:rPr lang="en-US" dirty="0" smtClean="0"/>
              <a:t>.</a:t>
            </a:r>
            <a:endParaRPr lang="en-US" dirty="0"/>
          </a:p>
          <a:p>
            <a:endParaRPr lang="en-US" dirty="0"/>
          </a:p>
        </p:txBody>
      </p:sp>
    </p:spTree>
    <p:extLst>
      <p:ext uri="{BB962C8B-B14F-4D97-AF65-F5344CB8AC3E}">
        <p14:creationId xmlns:p14="http://schemas.microsoft.com/office/powerpoint/2010/main" val="404732208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sz="3100" dirty="0"/>
              <a:t>Value set definitions may be coupled to specific versions of code system</a:t>
            </a:r>
            <a:r>
              <a:rPr lang="en-US" sz="3100" dirty="0" smtClean="0"/>
              <a:t>,</a:t>
            </a:r>
          </a:p>
          <a:p>
            <a:r>
              <a:rPr lang="en-US" sz="3100" dirty="0" smtClean="0"/>
              <a:t>May </a:t>
            </a:r>
            <a:r>
              <a:rPr lang="en-US" sz="3100" dirty="0"/>
              <a:t>be defined in a way that they could be applied to different versions, potentially with different results. </a:t>
            </a:r>
          </a:p>
        </p:txBody>
      </p:sp>
    </p:spTree>
    <p:extLst>
      <p:ext uri="{BB962C8B-B14F-4D97-AF65-F5344CB8AC3E}">
        <p14:creationId xmlns:p14="http://schemas.microsoft.com/office/powerpoint/2010/main" val="34369869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0179"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180"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0181"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2"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3"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4"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85"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86"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87"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9095"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8"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9096"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9"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9097"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190"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191"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0192"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0193"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4"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5"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6"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97"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98"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99"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9098"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00"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201"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0202" name="Group 26"/>
          <p:cNvGrpSpPr>
            <a:grpSpLocks/>
          </p:cNvGrpSpPr>
          <p:nvPr/>
        </p:nvGrpSpPr>
        <p:grpSpPr bwMode="auto">
          <a:xfrm>
            <a:off x="3886200" y="4191000"/>
            <a:ext cx="1371600" cy="152400"/>
            <a:chOff x="2640" y="3744"/>
            <a:chExt cx="768" cy="96"/>
          </a:xfrm>
        </p:grpSpPr>
        <p:sp>
          <p:nvSpPr>
            <p:cNvPr id="50203"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4"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5"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206"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207"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0208"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0209"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9099"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10"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0211"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0212"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3"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4" name="Text Box 38"/>
          <p:cNvSpPr txBox="1">
            <a:spLocks noChangeArrowheads="1"/>
          </p:cNvSpPr>
          <p:nvPr/>
        </p:nvSpPr>
        <p:spPr bwMode="auto">
          <a:xfrm>
            <a:off x="4114800" y="53340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rgbClr val="00CC00"/>
                </a:solidFill>
                <a:latin typeface="Times New Roman" charset="0"/>
              </a:rPr>
              <a:t>Syntax</a:t>
            </a:r>
            <a:endParaRPr lang="en-US" sz="2400">
              <a:latin typeface="Times New Roman" charset="0"/>
            </a:endParaRPr>
          </a:p>
        </p:txBody>
      </p:sp>
      <p:sp>
        <p:nvSpPr>
          <p:cNvPr id="50215" name="Line 39"/>
          <p:cNvSpPr>
            <a:spLocks noChangeShapeType="1"/>
          </p:cNvSpPr>
          <p:nvPr/>
        </p:nvSpPr>
        <p:spPr bwMode="auto">
          <a:xfrm flipV="1">
            <a:off x="4572000" y="4419600"/>
            <a:ext cx="0" cy="9906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1"/>
          </p:nvPr>
        </p:nvSpPr>
        <p:spPr/>
        <p:txBody>
          <a:bodyPr/>
          <a:lstStyle/>
          <a:p>
            <a:fld id="{56F36D2E-1711-6C47-BD42-280FD5065857}" type="slidenum">
              <a:rPr lang="en-US" smtClean="0"/>
              <a:pPr/>
              <a:t>8</a:t>
            </a:fld>
            <a:endParaRPr lang="en-US"/>
          </a:p>
        </p:txBody>
      </p:sp>
    </p:spTree>
    <p:extLst>
      <p:ext uri="{BB962C8B-B14F-4D97-AF65-F5344CB8AC3E}">
        <p14:creationId xmlns:p14="http://schemas.microsoft.com/office/powerpoint/2010/main" val="26554356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sz="3100" dirty="0"/>
              <a:t>Services would implement this section </a:t>
            </a:r>
            <a:r>
              <a:rPr lang="en-US" sz="3100" dirty="0" smtClean="0"/>
              <a:t>to:</a:t>
            </a:r>
          </a:p>
          <a:p>
            <a:pPr lvl="1"/>
            <a:r>
              <a:rPr lang="en-US" dirty="0" smtClean="0"/>
              <a:t> Publish </a:t>
            </a:r>
            <a:r>
              <a:rPr lang="en-US" dirty="0"/>
              <a:t>the rules on the construction of value sets. </a:t>
            </a:r>
            <a:endParaRPr lang="en-US" dirty="0" smtClean="0"/>
          </a:p>
          <a:p>
            <a:pPr lvl="1"/>
            <a:r>
              <a:rPr lang="en-US" dirty="0" smtClean="0"/>
              <a:t>The </a:t>
            </a:r>
            <a:r>
              <a:rPr lang="en-US" dirty="0"/>
              <a:t>value set definition section includes an optional sub</a:t>
            </a:r>
            <a:r>
              <a:rPr lang="en-US" dirty="0" smtClean="0"/>
              <a:t>-section </a:t>
            </a:r>
            <a:r>
              <a:rPr lang="en-US" dirty="0"/>
              <a:t>(Resolved Value Set) </a:t>
            </a:r>
            <a:r>
              <a:rPr lang="en-US" dirty="0" smtClean="0"/>
              <a:t>that enables: </a:t>
            </a:r>
          </a:p>
          <a:p>
            <a:pPr lvl="2"/>
            <a:r>
              <a:rPr lang="en-US" dirty="0" smtClean="0"/>
              <a:t>Publication</a:t>
            </a:r>
          </a:p>
          <a:p>
            <a:pPr lvl="2"/>
            <a:r>
              <a:rPr lang="en-US" dirty="0" smtClean="0"/>
              <a:t>Loading</a:t>
            </a:r>
          </a:p>
          <a:p>
            <a:pPr lvl="2"/>
            <a:r>
              <a:rPr lang="en-US" dirty="0" smtClean="0"/>
              <a:t>Use </a:t>
            </a:r>
            <a:r>
              <a:rPr lang="en-US" dirty="0"/>
              <a:t>of the results of applying value set </a:t>
            </a:r>
            <a:r>
              <a:rPr lang="en-US" dirty="0" smtClean="0"/>
              <a:t>definitions</a:t>
            </a:r>
            <a:endParaRPr lang="en-US" dirty="0"/>
          </a:p>
          <a:p>
            <a:endParaRPr lang="en-US" dirty="0"/>
          </a:p>
        </p:txBody>
      </p:sp>
    </p:spTree>
    <p:extLst>
      <p:ext uri="{BB962C8B-B14F-4D97-AF65-F5344CB8AC3E}">
        <p14:creationId xmlns:p14="http://schemas.microsoft.com/office/powerpoint/2010/main" val="313901851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pPr marL="0" indent="0">
              <a:buNone/>
            </a:pPr>
            <a:r>
              <a:rPr lang="en-US" sz="3100" dirty="0"/>
              <a:t>Services would implement </a:t>
            </a:r>
            <a:r>
              <a:rPr lang="en-US" sz="3100" dirty="0" smtClean="0"/>
              <a:t>the Resolved Value Set </a:t>
            </a:r>
            <a:r>
              <a:rPr lang="en-US" sz="3100" dirty="0"/>
              <a:t>section when they needed to consume and use value sets without having access to the underlying code </a:t>
            </a:r>
            <a:r>
              <a:rPr lang="en-US" sz="3100" dirty="0" smtClean="0"/>
              <a:t>systems.</a:t>
            </a:r>
            <a:endParaRPr lang="en-US" sz="3100" dirty="0"/>
          </a:p>
        </p:txBody>
      </p:sp>
    </p:spTree>
    <p:extLst>
      <p:ext uri="{BB962C8B-B14F-4D97-AF65-F5344CB8AC3E}">
        <p14:creationId xmlns:p14="http://schemas.microsoft.com/office/powerpoint/2010/main" val="20702755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b="1" dirty="0" smtClean="0">
                <a:solidFill>
                  <a:srgbClr val="FF0000"/>
                </a:solidFill>
              </a:rPr>
              <a:t>CONCEPT DOMAIN CATALOG MODULE</a:t>
            </a:r>
            <a:endParaRPr lang="en-US" b="1" dirty="0"/>
          </a:p>
        </p:txBody>
      </p:sp>
    </p:spTree>
    <p:extLst>
      <p:ext uri="{BB962C8B-B14F-4D97-AF65-F5344CB8AC3E}">
        <p14:creationId xmlns:p14="http://schemas.microsoft.com/office/powerpoint/2010/main" val="360267222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A </a:t>
            </a:r>
            <a:r>
              <a:rPr lang="en-US" sz="3100" dirty="0"/>
              <a:t>catalog of abstract “concept domains” that represent a collection of possible </a:t>
            </a:r>
            <a:r>
              <a:rPr lang="en-US" sz="3100" dirty="0" smtClean="0"/>
              <a:t>meanings</a:t>
            </a:r>
          </a:p>
          <a:p>
            <a:r>
              <a:rPr lang="en-US" sz="3100" dirty="0" smtClean="0"/>
              <a:t>Concept </a:t>
            </a:r>
            <a:r>
              <a:rPr lang="en-US" sz="3100" dirty="0"/>
              <a:t>domains are intended to represent the intended meaning of </a:t>
            </a:r>
            <a:r>
              <a:rPr lang="en-US" sz="3100" dirty="0" smtClean="0"/>
              <a:t>:</a:t>
            </a:r>
          </a:p>
          <a:p>
            <a:pPr lvl="1"/>
            <a:r>
              <a:rPr lang="en-US" dirty="0" smtClean="0"/>
              <a:t>A </a:t>
            </a:r>
            <a:r>
              <a:rPr lang="en-US" dirty="0"/>
              <a:t>field </a:t>
            </a:r>
            <a:r>
              <a:rPr lang="en-US" dirty="0" smtClean="0"/>
              <a:t>on a form</a:t>
            </a:r>
          </a:p>
          <a:p>
            <a:pPr lvl="1"/>
            <a:r>
              <a:rPr lang="en-US" dirty="0" smtClean="0"/>
              <a:t>Column </a:t>
            </a:r>
            <a:r>
              <a:rPr lang="en-US" dirty="0"/>
              <a:t>in a </a:t>
            </a:r>
            <a:r>
              <a:rPr lang="en-US" dirty="0" smtClean="0"/>
              <a:t>database</a:t>
            </a:r>
          </a:p>
          <a:p>
            <a:pPr lvl="1"/>
            <a:r>
              <a:rPr lang="en-US" dirty="0" smtClean="0"/>
              <a:t>Field </a:t>
            </a:r>
            <a:r>
              <a:rPr lang="en-US" dirty="0"/>
              <a:t>in a message, </a:t>
            </a:r>
            <a:r>
              <a:rPr lang="en-US" dirty="0" smtClean="0"/>
              <a:t>etc.</a:t>
            </a:r>
            <a:endParaRPr lang="en-US" dirty="0"/>
          </a:p>
        </p:txBody>
      </p:sp>
    </p:spTree>
    <p:extLst>
      <p:ext uri="{BB962C8B-B14F-4D97-AF65-F5344CB8AC3E}">
        <p14:creationId xmlns:p14="http://schemas.microsoft.com/office/powerpoint/2010/main" val="277439885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sz="2800" dirty="0"/>
          </a:p>
        </p:txBody>
      </p:sp>
      <p:sp>
        <p:nvSpPr>
          <p:cNvPr id="3" name="Content Placeholder 2"/>
          <p:cNvSpPr>
            <a:spLocks noGrp="1"/>
          </p:cNvSpPr>
          <p:nvPr>
            <p:ph idx="1"/>
          </p:nvPr>
        </p:nvSpPr>
        <p:spPr/>
        <p:txBody>
          <a:bodyPr/>
          <a:lstStyle/>
          <a:p>
            <a:r>
              <a:rPr lang="en-US" sz="3100" dirty="0"/>
              <a:t>The CTS2 specification focuses on enumerated concept </a:t>
            </a:r>
            <a:r>
              <a:rPr lang="en-US" sz="3100" dirty="0" smtClean="0"/>
              <a:t>domains:</a:t>
            </a:r>
          </a:p>
          <a:p>
            <a:pPr lvl="1"/>
            <a:r>
              <a:rPr lang="en-US" dirty="0" smtClean="0"/>
              <a:t>Fields </a:t>
            </a:r>
            <a:r>
              <a:rPr lang="en-US" dirty="0"/>
              <a:t>that represent discrete collections of “meanings</a:t>
            </a:r>
            <a:r>
              <a:rPr lang="en-US" dirty="0" smtClean="0"/>
              <a:t>” </a:t>
            </a:r>
          </a:p>
          <a:p>
            <a:pPr lvl="1"/>
            <a:r>
              <a:rPr lang="en-US" dirty="0" smtClean="0"/>
              <a:t>Each </a:t>
            </a:r>
            <a:r>
              <a:rPr lang="en-US" dirty="0"/>
              <a:t>of which is represented by a permissible </a:t>
            </a:r>
            <a:r>
              <a:rPr lang="en-US" dirty="0" smtClean="0"/>
              <a:t>value</a:t>
            </a:r>
            <a:endParaRPr lang="en-US" dirty="0"/>
          </a:p>
        </p:txBody>
      </p:sp>
    </p:spTree>
    <p:extLst>
      <p:ext uri="{BB962C8B-B14F-4D97-AF65-F5344CB8AC3E}">
        <p14:creationId xmlns:p14="http://schemas.microsoft.com/office/powerpoint/2010/main" val="367551777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dirty="0"/>
          </a:p>
        </p:txBody>
      </p:sp>
      <p:sp>
        <p:nvSpPr>
          <p:cNvPr id="3" name="Content Placeholder 2"/>
          <p:cNvSpPr>
            <a:spLocks noGrp="1"/>
          </p:cNvSpPr>
          <p:nvPr>
            <p:ph idx="1"/>
          </p:nvPr>
        </p:nvSpPr>
        <p:spPr/>
        <p:txBody>
          <a:bodyPr/>
          <a:lstStyle/>
          <a:p>
            <a:pPr marL="0" indent="0">
              <a:buNone/>
            </a:pPr>
            <a:r>
              <a:rPr lang="en-US" sz="3100" dirty="0"/>
              <a:t>A service would implement this </a:t>
            </a:r>
            <a:r>
              <a:rPr lang="en-US" sz="3100" dirty="0" smtClean="0"/>
              <a:t>module </a:t>
            </a:r>
            <a:r>
              <a:rPr lang="en-US" sz="3100" dirty="0"/>
              <a:t>to provide a list of generic fields that would be used in data interchange. </a:t>
            </a:r>
          </a:p>
        </p:txBody>
      </p:sp>
    </p:spTree>
    <p:extLst>
      <p:ext uri="{BB962C8B-B14F-4D97-AF65-F5344CB8AC3E}">
        <p14:creationId xmlns:p14="http://schemas.microsoft.com/office/powerpoint/2010/main" val="217640763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CONCEPT DOMAIN BINDING MODULE</a:t>
            </a:r>
            <a:endParaRPr lang="en-US" sz="2800"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Binding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The </a:t>
            </a:r>
            <a:r>
              <a:rPr lang="en-US" sz="3100" dirty="0"/>
              <a:t>coupling of a concept domain with a value set, where the value set provides a list of possible meanings that can be used in a concept domain in a particular use case or context. </a:t>
            </a:r>
          </a:p>
          <a:p>
            <a:endParaRPr lang="en-US" dirty="0"/>
          </a:p>
        </p:txBody>
      </p:sp>
    </p:spTree>
    <p:extLst>
      <p:ext uri="{BB962C8B-B14F-4D97-AF65-F5344CB8AC3E}">
        <p14:creationId xmlns:p14="http://schemas.microsoft.com/office/powerpoint/2010/main" val="337876210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3000" y="1981200"/>
            <a:ext cx="1981200" cy="990600"/>
          </a:xfrm>
          <a:prstGeom prst="roundRect">
            <a:avLst/>
          </a:prstGeom>
          <a:gradFill flip="none" rotWithShape="1">
            <a:gsLst>
              <a:gs pos="0">
                <a:srgbClr val="FFFF00"/>
              </a:gs>
              <a:gs pos="100000">
                <a:srgbClr val="FFFFFF"/>
              </a:gs>
            </a:gsLst>
            <a:path path="circle">
              <a:fillToRect l="100000" t="100000"/>
            </a:path>
            <a:tileRect r="-100000" b="-100000"/>
          </a:gradFill>
          <a:effectLst>
            <a:outerShdw blurRad="234950" dist="3175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Concept Domain</a:t>
            </a:r>
            <a:endParaRPr lang="en-US" dirty="0">
              <a:solidFill>
                <a:schemeClr val="tx1"/>
              </a:solidFill>
            </a:endParaRPr>
          </a:p>
        </p:txBody>
      </p:sp>
      <p:sp>
        <p:nvSpPr>
          <p:cNvPr id="6" name="Rounded Rectangle 5"/>
          <p:cNvSpPr/>
          <p:nvPr/>
        </p:nvSpPr>
        <p:spPr>
          <a:xfrm>
            <a:off x="3886200" y="4114800"/>
            <a:ext cx="1981200" cy="990600"/>
          </a:xfrm>
          <a:prstGeom prst="roundRect">
            <a:avLst/>
          </a:prstGeom>
          <a:gradFill flip="none" rotWithShape="1">
            <a:gsLst>
              <a:gs pos="0">
                <a:srgbClr val="FFFF00"/>
              </a:gs>
              <a:gs pos="100000">
                <a:srgbClr val="FFFFFF"/>
              </a:gs>
            </a:gsLst>
            <a:path path="circle">
              <a:fillToRect l="100000" t="100000"/>
            </a:path>
            <a:tileRect r="-100000" b="-100000"/>
          </a:gradFill>
          <a:effectLst>
            <a:outerShdw blurRad="234950" dist="3175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Concept Domain</a:t>
            </a:r>
          </a:p>
          <a:p>
            <a:pPr algn="ctr"/>
            <a:r>
              <a:rPr lang="en-US" dirty="0" smtClean="0">
                <a:solidFill>
                  <a:schemeClr val="tx1"/>
                </a:solidFill>
              </a:rPr>
              <a:t>Binding</a:t>
            </a:r>
            <a:endParaRPr lang="en-US" dirty="0">
              <a:solidFill>
                <a:schemeClr val="tx1"/>
              </a:solidFill>
            </a:endParaRPr>
          </a:p>
        </p:txBody>
      </p:sp>
      <p:sp>
        <p:nvSpPr>
          <p:cNvPr id="7" name="Rounded Rectangle 6"/>
          <p:cNvSpPr/>
          <p:nvPr/>
        </p:nvSpPr>
        <p:spPr>
          <a:xfrm>
            <a:off x="6400800" y="1981200"/>
            <a:ext cx="1981200" cy="990600"/>
          </a:xfrm>
          <a:prstGeom prst="roundRect">
            <a:avLst/>
          </a:prstGeom>
          <a:gradFill flip="none" rotWithShape="1">
            <a:gsLst>
              <a:gs pos="0">
                <a:schemeClr val="accent5">
                  <a:lumMod val="40000"/>
                  <a:lumOff val="60000"/>
                </a:schemeClr>
              </a:gs>
              <a:gs pos="100000">
                <a:srgbClr val="FFFFFF"/>
              </a:gs>
            </a:gsLst>
            <a:path path="circle">
              <a:fillToRect l="100000" t="100000"/>
            </a:path>
            <a:tileRect r="-100000" b="-100000"/>
          </a:gradFill>
          <a:effectLst>
            <a:outerShdw blurRad="234950" dist="3175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Set</a:t>
            </a:r>
            <a:endParaRPr lang="en-US" dirty="0">
              <a:solidFill>
                <a:schemeClr val="tx1"/>
              </a:solidFill>
            </a:endParaRPr>
          </a:p>
        </p:txBody>
      </p:sp>
      <p:cxnSp>
        <p:nvCxnSpPr>
          <p:cNvPr id="9" name="Straight Arrow Connector 8"/>
          <p:cNvCxnSpPr>
            <a:stCxn id="4" idx="3"/>
            <a:endCxn id="7" idx="1"/>
          </p:cNvCxnSpPr>
          <p:nvPr/>
        </p:nvCxnSpPr>
        <p:spPr>
          <a:xfrm>
            <a:off x="3124200" y="2476500"/>
            <a:ext cx="3276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876800" y="2514600"/>
            <a:ext cx="0" cy="144780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52800" y="1828800"/>
            <a:ext cx="633707"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5715000" y="1828800"/>
            <a:ext cx="633707"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33510475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MAP CATALOG MODULE</a:t>
            </a:r>
            <a:endParaRPr lang="en-US"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1203"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04"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1205"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6"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7"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8"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09"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1210"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11"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10119"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2"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10120"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3"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10121"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14"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15"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1216"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1217"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8"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9"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0"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21"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err="1" smtClean="0">
                <a:latin typeface="Times New Roman" charset="0"/>
              </a:rPr>
              <a:t>Symbolises</a:t>
            </a:r>
            <a:endParaRPr lang="en-US" sz="800" i="1" dirty="0">
              <a:latin typeface="Times New Roman" charset="0"/>
            </a:endParaRPr>
          </a:p>
        </p:txBody>
      </p:sp>
      <p:sp>
        <p:nvSpPr>
          <p:cNvPr id="51222"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23"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10122"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24"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25"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1226" name="Group 26"/>
          <p:cNvGrpSpPr>
            <a:grpSpLocks/>
          </p:cNvGrpSpPr>
          <p:nvPr/>
        </p:nvGrpSpPr>
        <p:grpSpPr bwMode="auto">
          <a:xfrm>
            <a:off x="3886200" y="4191000"/>
            <a:ext cx="1371600" cy="152400"/>
            <a:chOff x="2640" y="3744"/>
            <a:chExt cx="768" cy="96"/>
          </a:xfrm>
        </p:grpSpPr>
        <p:sp>
          <p:nvSpPr>
            <p:cNvPr id="51227"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8"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9"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1230"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31"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1232"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1233"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10123"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34"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1235"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1236"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7"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8" name="Text Box 38"/>
          <p:cNvSpPr txBox="1">
            <a:spLocks noChangeArrowheads="1"/>
          </p:cNvSpPr>
          <p:nvPr/>
        </p:nvSpPr>
        <p:spPr bwMode="auto">
          <a:xfrm>
            <a:off x="4114800" y="51816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dirty="0">
                <a:solidFill>
                  <a:srgbClr val="00CC00"/>
                </a:solidFill>
                <a:latin typeface="Times New Roman" charset="0"/>
              </a:rPr>
              <a:t>Syntax</a:t>
            </a:r>
            <a:endParaRPr lang="en-US" sz="2400" dirty="0">
              <a:latin typeface="Times New Roman" charset="0"/>
            </a:endParaRPr>
          </a:p>
        </p:txBody>
      </p:sp>
      <p:sp>
        <p:nvSpPr>
          <p:cNvPr id="51239" name="Line 39"/>
          <p:cNvSpPr>
            <a:spLocks noChangeShapeType="1"/>
          </p:cNvSpPr>
          <p:nvPr/>
        </p:nvSpPr>
        <p:spPr bwMode="auto">
          <a:xfrm flipV="1">
            <a:off x="4648200" y="4419600"/>
            <a:ext cx="0" cy="7620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5" name="Text Box 45"/>
          <p:cNvSpPr txBox="1">
            <a:spLocks noChangeArrowheads="1"/>
          </p:cNvSpPr>
          <p:nvPr/>
        </p:nvSpPr>
        <p:spPr bwMode="auto">
          <a:xfrm>
            <a:off x="3733800" y="5715000"/>
            <a:ext cx="207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Shared Context</a:t>
            </a:r>
          </a:p>
        </p:txBody>
      </p:sp>
      <p:sp>
        <p:nvSpPr>
          <p:cNvPr id="51246" name="Line 46"/>
          <p:cNvSpPr>
            <a:spLocks noChangeShapeType="1"/>
          </p:cNvSpPr>
          <p:nvPr/>
        </p:nvSpPr>
        <p:spPr bwMode="auto">
          <a:xfrm flipH="1" flipV="1">
            <a:off x="3048000" y="5486400"/>
            <a:ext cx="6858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7" name="Line 47"/>
          <p:cNvSpPr>
            <a:spLocks noChangeShapeType="1"/>
          </p:cNvSpPr>
          <p:nvPr/>
        </p:nvSpPr>
        <p:spPr bwMode="auto">
          <a:xfrm flipV="1">
            <a:off x="5943600" y="5486400"/>
            <a:ext cx="6096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1"/>
          </p:nvPr>
        </p:nvSpPr>
        <p:spPr/>
        <p:txBody>
          <a:bodyPr/>
          <a:lstStyle/>
          <a:p>
            <a:fld id="{56F36D2E-1711-6C47-BD42-280FD5065857}" type="slidenum">
              <a:rPr lang="en-US" smtClean="0"/>
              <a:pPr/>
              <a:t>9</a:t>
            </a:fld>
            <a:endParaRPr lang="en-US"/>
          </a:p>
        </p:txBody>
      </p:sp>
      <p:sp>
        <p:nvSpPr>
          <p:cNvPr id="2" name="Cloud 1"/>
          <p:cNvSpPr/>
          <p:nvPr/>
        </p:nvSpPr>
        <p:spPr>
          <a:xfrm>
            <a:off x="1447800" y="48006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
        <p:nvSpPr>
          <p:cNvPr id="52" name="Cloud 51"/>
          <p:cNvSpPr/>
          <p:nvPr/>
        </p:nvSpPr>
        <p:spPr>
          <a:xfrm>
            <a:off x="6172200" y="47244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Tree>
    <p:extLst>
      <p:ext uri="{BB962C8B-B14F-4D97-AF65-F5344CB8AC3E}">
        <p14:creationId xmlns:p14="http://schemas.microsoft.com/office/powerpoint/2010/main" val="35242764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p>
        </p:txBody>
      </p:sp>
      <p:sp>
        <p:nvSpPr>
          <p:cNvPr id="3" name="Content Placeholder 2"/>
          <p:cNvSpPr>
            <a:spLocks noGrp="1"/>
          </p:cNvSpPr>
          <p:nvPr>
            <p:ph idx="1"/>
          </p:nvPr>
        </p:nvSpPr>
        <p:spPr/>
        <p:txBody>
          <a:bodyPr/>
          <a:lstStyle/>
          <a:p>
            <a:pPr marL="0" indent="0">
              <a:buNone/>
            </a:pPr>
            <a:r>
              <a:rPr lang="en-US" sz="3100" dirty="0" smtClean="0"/>
              <a:t>A </a:t>
            </a:r>
            <a:r>
              <a:rPr lang="en-US" sz="3100" dirty="0"/>
              <a:t>catalog of “maps” - collection of rules that allow human or machine assisted transformation between the codes in one value set or code system and those in a </a:t>
            </a:r>
            <a:r>
              <a:rPr lang="en-US" sz="3100" dirty="0" smtClean="0"/>
              <a:t>second.</a:t>
            </a:r>
          </a:p>
          <a:p>
            <a:endParaRPr lang="en-US" dirty="0"/>
          </a:p>
        </p:txBody>
      </p:sp>
    </p:spTree>
    <p:extLst>
      <p:ext uri="{BB962C8B-B14F-4D97-AF65-F5344CB8AC3E}">
        <p14:creationId xmlns:p14="http://schemas.microsoft.com/office/powerpoint/2010/main" val="39506303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endParaRPr lang="en-US" dirty="0"/>
          </a:p>
        </p:txBody>
      </p:sp>
      <p:sp>
        <p:nvSpPr>
          <p:cNvPr id="3" name="Content Placeholder 2"/>
          <p:cNvSpPr>
            <a:spLocks noGrp="1"/>
          </p:cNvSpPr>
          <p:nvPr>
            <p:ph idx="1"/>
          </p:nvPr>
        </p:nvSpPr>
        <p:spPr/>
        <p:txBody>
          <a:bodyPr/>
          <a:lstStyle/>
          <a:p>
            <a:pPr marL="0" indent="0">
              <a:buNone/>
            </a:pPr>
            <a:r>
              <a:rPr lang="en-US" sz="3100" dirty="0" smtClean="0"/>
              <a:t>A </a:t>
            </a:r>
            <a:r>
              <a:rPr lang="en-US" sz="3100" dirty="0"/>
              <a:t>service would implement this section to publish information </a:t>
            </a:r>
            <a:r>
              <a:rPr lang="en-US" sz="3100" dirty="0" smtClean="0"/>
              <a:t>about</a:t>
            </a:r>
          </a:p>
          <a:p>
            <a:r>
              <a:rPr lang="en-US" sz="3100" dirty="0" smtClean="0"/>
              <a:t>Which </a:t>
            </a:r>
            <a:r>
              <a:rPr lang="en-US" sz="3100" dirty="0"/>
              <a:t>rule sets are </a:t>
            </a:r>
            <a:r>
              <a:rPr lang="en-US" sz="3100" dirty="0" smtClean="0"/>
              <a:t>available </a:t>
            </a:r>
          </a:p>
          <a:p>
            <a:r>
              <a:rPr lang="en-US" sz="3100" dirty="0" smtClean="0"/>
              <a:t>Which </a:t>
            </a:r>
            <a:r>
              <a:rPr lang="en-US" sz="3100" dirty="0"/>
              <a:t>code systems or value sets they map </a:t>
            </a:r>
            <a:r>
              <a:rPr lang="en-US" sz="3100" dirty="0" smtClean="0"/>
              <a:t>between</a:t>
            </a:r>
          </a:p>
          <a:p>
            <a:r>
              <a:rPr lang="en-US" sz="3100" dirty="0" smtClean="0"/>
              <a:t>Their </a:t>
            </a:r>
            <a:r>
              <a:rPr lang="en-US" sz="3100" dirty="0"/>
              <a:t>intended </a:t>
            </a:r>
            <a:r>
              <a:rPr lang="en-US" sz="3100" dirty="0" smtClean="0"/>
              <a:t>purpose</a:t>
            </a:r>
          </a:p>
          <a:p>
            <a:r>
              <a:rPr lang="en-US" sz="3100" dirty="0" smtClean="0"/>
              <a:t>How </a:t>
            </a:r>
            <a:r>
              <a:rPr lang="en-US" sz="3100" dirty="0"/>
              <a:t>often they are </a:t>
            </a:r>
            <a:r>
              <a:rPr lang="en-US" sz="3100" dirty="0" smtClean="0"/>
              <a:t>published</a:t>
            </a:r>
          </a:p>
          <a:p>
            <a:r>
              <a:rPr lang="en-US" sz="3100" dirty="0" smtClean="0"/>
              <a:t>What </a:t>
            </a:r>
            <a:r>
              <a:rPr lang="en-US" sz="3100" dirty="0"/>
              <a:t>formats they are in, </a:t>
            </a:r>
            <a:r>
              <a:rPr lang="en-US" sz="3100" dirty="0" smtClean="0"/>
              <a:t>etc.</a:t>
            </a:r>
            <a:endParaRPr lang="en-US" sz="3100" dirty="0"/>
          </a:p>
          <a:p>
            <a:endParaRPr lang="en-US" sz="3100" dirty="0"/>
          </a:p>
        </p:txBody>
      </p:sp>
    </p:spTree>
    <p:extLst>
      <p:ext uri="{BB962C8B-B14F-4D97-AF65-F5344CB8AC3E}">
        <p14:creationId xmlns:p14="http://schemas.microsoft.com/office/powerpoint/2010/main" val="71133007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MAP VERSION MODULE</a:t>
            </a:r>
            <a:endParaRPr lang="en-US"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A</a:t>
            </a:r>
            <a:r>
              <a:rPr lang="en-US" sz="3100" dirty="0" smtClean="0"/>
              <a:t>n </a:t>
            </a:r>
            <a:r>
              <a:rPr lang="en-US" sz="3100" dirty="0"/>
              <a:t>instance of a map, including the </a:t>
            </a:r>
            <a:endParaRPr lang="en-US" sz="3100" dirty="0" smtClean="0"/>
          </a:p>
          <a:p>
            <a:r>
              <a:rPr lang="en-US" sz="3100" dirty="0" smtClean="0"/>
              <a:t>Specific </a:t>
            </a:r>
            <a:r>
              <a:rPr lang="en-US" sz="3100" dirty="0"/>
              <a:t>value set definitions </a:t>
            </a:r>
            <a:endParaRPr lang="en-US" sz="3100" dirty="0" smtClean="0"/>
          </a:p>
          <a:p>
            <a:r>
              <a:rPr lang="en-US" sz="3100" dirty="0" smtClean="0"/>
              <a:t>Code </a:t>
            </a:r>
            <a:r>
              <a:rPr lang="en-US" sz="3100" dirty="0"/>
              <a:t>systems that they are based on and the actual </a:t>
            </a:r>
            <a:r>
              <a:rPr lang="en-US" sz="3100" dirty="0" smtClean="0"/>
              <a:t>rules</a:t>
            </a:r>
            <a:endParaRPr lang="en-US" sz="3100" dirty="0"/>
          </a:p>
          <a:p>
            <a:pPr marL="0" indent="0">
              <a:buNone/>
            </a:pPr>
            <a:r>
              <a:rPr lang="en-US" sz="3100" dirty="0"/>
              <a:t>This </a:t>
            </a:r>
            <a:r>
              <a:rPr lang="en-US" sz="3100" dirty="0" smtClean="0"/>
              <a:t>module </a:t>
            </a:r>
            <a:r>
              <a:rPr lang="en-US" sz="3100" dirty="0"/>
              <a:t>includes an optional sub-section (Map Resolution) that provides access to the machine aided interpretation of map versions – a service that does the actual map </a:t>
            </a:r>
            <a:r>
              <a:rPr lang="en-US" sz="3100" dirty="0" smtClean="0"/>
              <a:t>transformation </a:t>
            </a:r>
            <a:endParaRPr lang="en-US" sz="3100" dirty="0"/>
          </a:p>
        </p:txBody>
      </p:sp>
    </p:spTree>
    <p:extLst>
      <p:ext uri="{BB962C8B-B14F-4D97-AF65-F5344CB8AC3E}">
        <p14:creationId xmlns:p14="http://schemas.microsoft.com/office/powerpoint/2010/main" val="153057528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Module</a:t>
            </a:r>
            <a:endParaRPr lang="en-US" sz="2800" dirty="0"/>
          </a:p>
        </p:txBody>
      </p:sp>
      <p:sp>
        <p:nvSpPr>
          <p:cNvPr id="3" name="Content Placeholder 2"/>
          <p:cNvSpPr>
            <a:spLocks noGrp="1"/>
          </p:cNvSpPr>
          <p:nvPr>
            <p:ph idx="1"/>
          </p:nvPr>
        </p:nvSpPr>
        <p:spPr/>
        <p:txBody>
          <a:bodyPr/>
          <a:lstStyle/>
          <a:p>
            <a:r>
              <a:rPr lang="en-US" sz="3100" dirty="0"/>
              <a:t>A service would implement </a:t>
            </a:r>
            <a:r>
              <a:rPr lang="en-US" sz="3100" dirty="0" smtClean="0"/>
              <a:t>this section </a:t>
            </a:r>
            <a:r>
              <a:rPr lang="en-US" sz="3100" dirty="0"/>
              <a:t>if it wished to publish the content of maps. </a:t>
            </a:r>
          </a:p>
        </p:txBody>
      </p:sp>
    </p:spTree>
    <p:extLst>
      <p:ext uri="{BB962C8B-B14F-4D97-AF65-F5344CB8AC3E}">
        <p14:creationId xmlns:p14="http://schemas.microsoft.com/office/powerpoint/2010/main" val="155853733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24200"/>
            <a:ext cx="7772400" cy="1362075"/>
          </a:xfrm>
        </p:spPr>
        <p:txBody>
          <a:bodyPr/>
          <a:lstStyle/>
          <a:p>
            <a:r>
              <a:rPr lang="en-US" dirty="0"/>
              <a:t>CTS2 Component Resources </a:t>
            </a:r>
          </a:p>
        </p:txBody>
      </p:sp>
      <p:sp>
        <p:nvSpPr>
          <p:cNvPr id="3" name="Text Placeholder 2"/>
          <p:cNvSpPr>
            <a:spLocks noGrp="1"/>
          </p:cNvSpPr>
          <p:nvPr>
            <p:ph type="body" idx="1"/>
          </p:nvPr>
        </p:nvSpPr>
        <p:spPr>
          <a:xfrm>
            <a:off x="722313" y="2995613"/>
            <a:ext cx="7772400" cy="1500187"/>
          </a:xfrm>
        </p:spPr>
        <p:txBody>
          <a:bodyPr/>
          <a:lstStyle/>
          <a:p>
            <a:r>
              <a:rPr lang="en-US" sz="2800" b="1" dirty="0" smtClean="0">
                <a:solidFill>
                  <a:srgbClr val="FF0000"/>
                </a:solidFill>
              </a:rPr>
              <a:t>STATEMENT MODULE</a:t>
            </a:r>
            <a:endParaRPr lang="en-US" sz="2800"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Statement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sz="2900" dirty="0" smtClean="0"/>
              <a:t>A </a:t>
            </a:r>
            <a:r>
              <a:rPr lang="en-US" sz="2900" dirty="0"/>
              <a:t>bridge between the information contained in the various sections described above and the actual assertions made by the information </a:t>
            </a:r>
            <a:r>
              <a:rPr lang="en-US" sz="2900" dirty="0" smtClean="0"/>
              <a:t>providers</a:t>
            </a:r>
          </a:p>
          <a:p>
            <a:r>
              <a:rPr lang="en-US" sz="2900" dirty="0" smtClean="0"/>
              <a:t>Statement </a:t>
            </a:r>
            <a:r>
              <a:rPr lang="en-US" sz="2900" dirty="0"/>
              <a:t>is also intended to act as a bridge between the structured CTS2 model and simple subject/predicate/target </a:t>
            </a:r>
            <a:r>
              <a:rPr lang="en-US" sz="2900" dirty="0" smtClean="0"/>
              <a:t>systems such as </a:t>
            </a:r>
            <a:r>
              <a:rPr lang="en-US" sz="2900" dirty="0"/>
              <a:t>represented by OWL and </a:t>
            </a:r>
            <a:r>
              <a:rPr lang="en-US" sz="2900" dirty="0" smtClean="0"/>
              <a:t>RDF</a:t>
            </a:r>
            <a:endParaRPr lang="en-US" sz="2900" dirty="0"/>
          </a:p>
          <a:p>
            <a:r>
              <a:rPr lang="en-US" sz="2900" dirty="0"/>
              <a:t>Contains direct support for </a:t>
            </a:r>
            <a:r>
              <a:rPr lang="en-US" sz="2900" dirty="0" err="1"/>
              <a:t>bnode</a:t>
            </a:r>
            <a:r>
              <a:rPr lang="en-US" sz="2900" dirty="0"/>
              <a:t> and reification</a:t>
            </a:r>
          </a:p>
          <a:p>
            <a:pPr marL="0" indent="0">
              <a:buNone/>
            </a:pPr>
            <a:endParaRPr lang="en-US" sz="2900" dirty="0"/>
          </a:p>
        </p:txBody>
      </p:sp>
    </p:spTree>
    <p:extLst>
      <p:ext uri="{BB962C8B-B14F-4D97-AF65-F5344CB8AC3E}">
        <p14:creationId xmlns:p14="http://schemas.microsoft.com/office/powerpoint/2010/main" val="106126075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Statement Module</a:t>
            </a:r>
            <a:endParaRPr lang="en-US" dirty="0"/>
          </a:p>
        </p:txBody>
      </p:sp>
      <p:sp>
        <p:nvSpPr>
          <p:cNvPr id="3" name="Content Placeholder 2"/>
          <p:cNvSpPr>
            <a:spLocks noGrp="1"/>
          </p:cNvSpPr>
          <p:nvPr>
            <p:ph idx="1"/>
          </p:nvPr>
        </p:nvSpPr>
        <p:spPr/>
        <p:txBody>
          <a:bodyPr/>
          <a:lstStyle/>
          <a:p>
            <a:r>
              <a:rPr lang="en-US" sz="3100" dirty="0"/>
              <a:t>A service would implement this section when it needed to provide additional provenance about assertions made </a:t>
            </a:r>
            <a:r>
              <a:rPr lang="en-US" sz="3100" dirty="0" smtClean="0"/>
              <a:t>in:</a:t>
            </a:r>
          </a:p>
          <a:p>
            <a:pPr lvl="1"/>
            <a:r>
              <a:rPr lang="en-US" dirty="0" smtClean="0"/>
              <a:t>Catalogs </a:t>
            </a:r>
            <a:r>
              <a:rPr lang="en-US" dirty="0"/>
              <a:t>or resource versions including what was actually </a:t>
            </a:r>
            <a:r>
              <a:rPr lang="en-US" dirty="0" smtClean="0"/>
              <a:t>said</a:t>
            </a:r>
          </a:p>
          <a:p>
            <a:pPr lvl="1"/>
            <a:r>
              <a:rPr lang="en-US" dirty="0" smtClean="0"/>
              <a:t>How </a:t>
            </a:r>
            <a:r>
              <a:rPr lang="en-US" dirty="0"/>
              <a:t>it mapped to the CTS2 service </a:t>
            </a:r>
            <a:r>
              <a:rPr lang="en-US" dirty="0" smtClean="0"/>
              <a:t>representation</a:t>
            </a:r>
          </a:p>
          <a:p>
            <a:pPr lvl="1"/>
            <a:r>
              <a:rPr lang="en-US" dirty="0" smtClean="0"/>
              <a:t>The </a:t>
            </a:r>
            <a:r>
              <a:rPr lang="en-US" dirty="0"/>
              <a:t>provenance of the assertion, </a:t>
            </a:r>
            <a:r>
              <a:rPr lang="en-US" dirty="0" smtClean="0"/>
              <a:t>etc.</a:t>
            </a:r>
            <a:endParaRPr lang="en-US" dirty="0"/>
          </a:p>
        </p:txBody>
      </p:sp>
    </p:spTree>
    <p:extLst>
      <p:ext uri="{BB962C8B-B14F-4D97-AF65-F5344CB8AC3E}">
        <p14:creationId xmlns:p14="http://schemas.microsoft.com/office/powerpoint/2010/main" val="362313094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CTS2 Functional </a:t>
            </a:r>
            <a:r>
              <a:rPr lang="en-US" dirty="0" smtClean="0"/>
              <a:t>Profiles</a:t>
            </a:r>
            <a:br>
              <a:rPr lang="en-US" dirty="0" smtClean="0"/>
            </a:br>
            <a:r>
              <a:rPr lang="en-US" sz="2800" dirty="0" smtClean="0">
                <a:solidFill>
                  <a:srgbClr val="FF0000"/>
                </a:solidFill>
              </a:rPr>
              <a:t>Computational Model for each Module</a:t>
            </a:r>
            <a:endParaRPr lang="en-US" sz="2800" dirty="0">
              <a:solidFill>
                <a:srgbClr val="FF0000"/>
              </a:solidFill>
            </a:endParaRPr>
          </a:p>
        </p:txBody>
      </p:sp>
      <p:sp>
        <p:nvSpPr>
          <p:cNvPr id="5" name="Content Placeholder 4"/>
          <p:cNvSpPr>
            <a:spLocks noGrp="1"/>
          </p:cNvSpPr>
          <p:nvPr>
            <p:ph sz="half" idx="1"/>
          </p:nvPr>
        </p:nvSpPr>
        <p:spPr>
          <a:xfrm>
            <a:off x="838200" y="1905000"/>
            <a:ext cx="3733800" cy="4495800"/>
          </a:xfrm>
        </p:spPr>
        <p:txBody>
          <a:bodyPr/>
          <a:lstStyle/>
          <a:p>
            <a:r>
              <a:rPr lang="en-US" sz="3100" dirty="0" smtClean="0"/>
              <a:t>Read</a:t>
            </a:r>
            <a:endParaRPr lang="en-US" sz="3100" dirty="0"/>
          </a:p>
          <a:p>
            <a:r>
              <a:rPr lang="en-US" sz="3100" dirty="0" smtClean="0"/>
              <a:t>Query</a:t>
            </a:r>
            <a:endParaRPr lang="en-US" sz="3100" dirty="0"/>
          </a:p>
          <a:p>
            <a:r>
              <a:rPr lang="en-US" sz="3100" dirty="0" smtClean="0"/>
              <a:t>Import </a:t>
            </a:r>
          </a:p>
          <a:p>
            <a:r>
              <a:rPr lang="en-US" sz="3100" dirty="0" smtClean="0"/>
              <a:t>Export</a:t>
            </a:r>
          </a:p>
          <a:p>
            <a:endParaRPr lang="en-US" sz="3100" dirty="0"/>
          </a:p>
        </p:txBody>
      </p:sp>
      <p:sp>
        <p:nvSpPr>
          <p:cNvPr id="6" name="Content Placeholder 5"/>
          <p:cNvSpPr>
            <a:spLocks noGrp="1"/>
          </p:cNvSpPr>
          <p:nvPr>
            <p:ph sz="half" idx="2"/>
          </p:nvPr>
        </p:nvSpPr>
        <p:spPr/>
        <p:txBody>
          <a:bodyPr/>
          <a:lstStyle/>
          <a:p>
            <a:r>
              <a:rPr lang="en-US" sz="3100" dirty="0" smtClean="0"/>
              <a:t>Update</a:t>
            </a:r>
          </a:p>
          <a:p>
            <a:r>
              <a:rPr lang="en-US" sz="3100" dirty="0" smtClean="0"/>
              <a:t>History</a:t>
            </a:r>
          </a:p>
          <a:p>
            <a:r>
              <a:rPr lang="en-US" sz="3100" dirty="0" smtClean="0"/>
              <a:t>Maintenance</a:t>
            </a:r>
          </a:p>
          <a:p>
            <a:r>
              <a:rPr lang="en-US" sz="3100" dirty="0" smtClean="0"/>
              <a:t>Temporal</a:t>
            </a:r>
          </a:p>
          <a:p>
            <a:r>
              <a:rPr lang="en-US" sz="3100" dirty="0" smtClean="0"/>
              <a:t>(</a:t>
            </a:r>
            <a:r>
              <a:rPr lang="en-US" sz="3100" dirty="0"/>
              <a:t>specialized) </a:t>
            </a:r>
          </a:p>
          <a:p>
            <a:endParaRPr lang="en-US" sz="3100" dirty="0"/>
          </a:p>
        </p:txBody>
      </p:sp>
    </p:spTree>
    <p:extLst>
      <p:ext uri="{BB962C8B-B14F-4D97-AF65-F5344CB8AC3E}">
        <p14:creationId xmlns:p14="http://schemas.microsoft.com/office/powerpoint/2010/main" val="35657748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READ FUNCTION</a:t>
            </a:r>
            <a:endParaRPr lang="en-US" b="1" dirty="0"/>
          </a:p>
        </p:txBody>
      </p:sp>
    </p:spTree>
    <p:extLst>
      <p:ext uri="{BB962C8B-B14F-4D97-AF65-F5344CB8AC3E}">
        <p14:creationId xmlns:p14="http://schemas.microsoft.com/office/powerpoint/2010/main" val="387957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Official HL7 Power Point Template 2011 date and time.potx</Template>
  <TotalTime>11599</TotalTime>
  <Words>9227</Words>
  <Application>Microsoft Macintosh PowerPoint</Application>
  <PresentationFormat>On-screen Show (4:3)</PresentationFormat>
  <Paragraphs>1230</Paragraphs>
  <Slides>179</Slides>
  <Notes>98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179</vt:i4>
      </vt:variant>
    </vt:vector>
  </HeadingPairs>
  <TitlesOfParts>
    <vt:vector size="181" baseType="lpstr">
      <vt:lpstr>Refined</vt:lpstr>
      <vt:lpstr>Clip</vt:lpstr>
      <vt:lpstr>CTS2 Introduction and Overview Introduction to the Common Terminology Services 2 Standard </vt:lpstr>
      <vt:lpstr>Purpose and Outline</vt:lpstr>
      <vt:lpstr>Communication is about Language</vt:lpstr>
      <vt:lpstr>The Semiotic Triangle</vt:lpstr>
      <vt:lpstr>The Semiotic Triangle</vt:lpstr>
      <vt:lpstr>PowerPoint Presentation</vt:lpstr>
      <vt:lpstr>PowerPoint Presentation</vt:lpstr>
      <vt:lpstr>PowerPoint Presentation</vt:lpstr>
      <vt:lpstr>PowerPoint Presentation</vt:lpstr>
      <vt:lpstr>Common Forms of Contextual Formalism</vt:lpstr>
      <vt:lpstr>AKA… Terminology</vt:lpstr>
      <vt:lpstr>“Terminology” </vt:lpstr>
      <vt:lpstr>“Terminology” (continued) </vt:lpstr>
      <vt:lpstr>Why Terminology Services? </vt:lpstr>
      <vt:lpstr>Why Terminology Services?</vt:lpstr>
      <vt:lpstr>Why Terminology Services? </vt:lpstr>
      <vt:lpstr>Why Terminology Services? </vt:lpstr>
      <vt:lpstr>Why Terminology Services? </vt:lpstr>
      <vt:lpstr>Why Terminology Services? </vt:lpstr>
      <vt:lpstr>Why Terminology Services?  Terminology Service Requirements</vt:lpstr>
      <vt:lpstr>Why Terminology Services?  Terminology Service Requirements</vt:lpstr>
      <vt:lpstr>Why Terminology Services?  Terminology Service Requirements</vt:lpstr>
      <vt:lpstr>Why Terminology Services?  Summary</vt:lpstr>
      <vt:lpstr>Why Terminology Services?  Summary</vt:lpstr>
      <vt:lpstr>Terminology Services A Short History</vt:lpstr>
      <vt:lpstr>Common Terminology Services A Short History: OMG and CTS</vt:lpstr>
      <vt:lpstr>Common Terminology Services A Short History: CTS</vt:lpstr>
      <vt:lpstr>Common Terminology Services A Short History: CTS</vt:lpstr>
      <vt:lpstr>Common Terminology Services A Short History: CTS</vt:lpstr>
      <vt:lpstr>PowerPoint Presentation</vt:lpstr>
      <vt:lpstr>Common Terminology Services A Short History: CTS</vt:lpstr>
      <vt:lpstr>Common Terminology Services 2  A Short History: CTS2</vt:lpstr>
      <vt:lpstr>Common Terminology Services 2 Approach</vt:lpstr>
      <vt:lpstr>Common Terminology Services 2 Approach</vt:lpstr>
      <vt:lpstr>Healthcare Services Specification Project Approach: (HSSP)  Workflow</vt:lpstr>
      <vt:lpstr>CTS2 Service Functional Model (SFM) Approach: SFM</vt:lpstr>
      <vt:lpstr>CTS2 PIM, Platform Independent Model Approach: The role of the PIM</vt:lpstr>
      <vt:lpstr>CTS2 PIM, Platform Independent Model Approach: The role of the PIM</vt:lpstr>
      <vt:lpstr>CTS2 PSM: Platform Specific Model  Approach: The Role of the PSM</vt:lpstr>
      <vt:lpstr>CTS2 Specification</vt:lpstr>
      <vt:lpstr>CTS2 Specification</vt:lpstr>
      <vt:lpstr>CTS2 Specification Resource-Oriented Architecture</vt:lpstr>
      <vt:lpstr>CTS2 Specification Why REST?</vt:lpstr>
      <vt:lpstr>CTS2 Specification API</vt:lpstr>
      <vt:lpstr>CTS2 Standard as a Blueprint </vt:lpstr>
      <vt:lpstr>Modular Specification Implement / use what you need</vt:lpstr>
      <vt:lpstr>Modular Functionality Implement / use what you need</vt:lpstr>
      <vt:lpstr>Each Module (or Resource) Has</vt:lpstr>
      <vt:lpstr>PowerPoint Presentation</vt:lpstr>
      <vt:lpstr>PowerPoint Presentation</vt:lpstr>
      <vt:lpstr>Formal Computational Model </vt:lpstr>
      <vt:lpstr>Each Module Also Has</vt:lpstr>
      <vt:lpstr>XML Schema Sample</vt:lpstr>
      <vt:lpstr>Content Can be Created with Any XML Compliant tool</vt:lpstr>
      <vt:lpstr>And published as http… http://informatics.mayo.edu/cts2/rest/codesystem/BFO/version/1.1</vt:lpstr>
      <vt:lpstr>WADL Sample http://informatics.mayo.edu/svn/trunk/cts2/spec/psm/rest/html/cts2.html</vt:lpstr>
      <vt:lpstr>Each Module Has</vt:lpstr>
      <vt:lpstr>Combined they provide a set of rules that:</vt:lpstr>
      <vt:lpstr>… Or …</vt:lpstr>
      <vt:lpstr>JSON</vt:lpstr>
      <vt:lpstr>CTS2</vt:lpstr>
      <vt:lpstr>CTS2 Design Philosophy</vt:lpstr>
      <vt:lpstr>CTS2 Component Resources</vt:lpstr>
      <vt:lpstr>CTS2 Component Resources  Code System Catalog Module</vt:lpstr>
      <vt:lpstr>CTS2 Component Resources</vt:lpstr>
      <vt:lpstr>CTS2 Component Resources  Code System Version Catalog Module</vt:lpstr>
      <vt:lpstr>CTS2 Component Resources </vt:lpstr>
      <vt:lpstr>CTS2 Component Resources  Entity Description Module</vt:lpstr>
      <vt:lpstr>CTS2 Component Resources  Entity Description Module</vt:lpstr>
      <vt:lpstr>CTS2 Component Resources  Entity Description Module</vt:lpstr>
      <vt:lpstr>CTS2 Component Resources  Entity Description Module</vt:lpstr>
      <vt:lpstr>CTS2 Component Resources </vt:lpstr>
      <vt:lpstr>CTS2 Component Resources  Association Module</vt:lpstr>
      <vt:lpstr>CTS2 Component Resources  Association Module</vt:lpstr>
      <vt:lpstr>CTS2 Component Resources </vt:lpstr>
      <vt:lpstr>CTS2 Component Resources  Value Set Catalog Module</vt:lpstr>
      <vt:lpstr>CTS2 Component Resources </vt:lpstr>
      <vt:lpstr>CTS2 Component Resources  Value Set Definition Module</vt:lpstr>
      <vt:lpstr>CTS2 Component Resources  Value Set Definition Module</vt:lpstr>
      <vt:lpstr>CTS2 Component Resources  Value Set Definition Module</vt:lpstr>
      <vt:lpstr>CTS2 Component Resources  Value Set Definition Module</vt:lpstr>
      <vt:lpstr>CTS2 Component Resources </vt:lpstr>
      <vt:lpstr>CTS2 Component Resources  Concept Domain Catalog Module</vt:lpstr>
      <vt:lpstr>CTS2 Component Resources  Concept Domain Catalog Module</vt:lpstr>
      <vt:lpstr>CTS2 Component Resources  Concept Domain Catalog Module</vt:lpstr>
      <vt:lpstr>CTS2 Component Resources </vt:lpstr>
      <vt:lpstr>CTS2 Component Resources  Concept Domain Binding Module</vt:lpstr>
      <vt:lpstr>PowerPoint Presentation</vt:lpstr>
      <vt:lpstr>CTS2 Component Resources </vt:lpstr>
      <vt:lpstr>CTS2 Component Resources  Map Catalog Module</vt:lpstr>
      <vt:lpstr>CTS2 Component Resources  Map Catalog Module</vt:lpstr>
      <vt:lpstr>CTS2 Component Resources </vt:lpstr>
      <vt:lpstr>CTS2 Component Resources  Map Version Module</vt:lpstr>
      <vt:lpstr>CTS2 Component Resources  Map Version Module</vt:lpstr>
      <vt:lpstr>CTS2 Component Resources </vt:lpstr>
      <vt:lpstr>CTS2 Component Resources  Statement Module</vt:lpstr>
      <vt:lpstr>CTS2 Component Resources  Statement Module</vt:lpstr>
      <vt:lpstr>CTS2 Functional Profiles Computational Model for each Module</vt:lpstr>
      <vt:lpstr>CTS2 Functional Profiles</vt:lpstr>
      <vt:lpstr>CTS2 Module Functions Read Function</vt:lpstr>
      <vt:lpstr>CTS2 Module Functions Read Function</vt:lpstr>
      <vt:lpstr>CTS2 Functional Profiles</vt:lpstr>
      <vt:lpstr>CTS2 Module Functions Query Function</vt:lpstr>
      <vt:lpstr>CTS2 Module Functions </vt:lpstr>
      <vt:lpstr>CTS2 Module Functions Import and Export Functions</vt:lpstr>
      <vt:lpstr>CTS2 Functional Profiles</vt:lpstr>
      <vt:lpstr>CTS2 Module Functions Update Functions</vt:lpstr>
      <vt:lpstr>CTS2 Functional Profiles</vt:lpstr>
      <vt:lpstr>CTS2 Module Functions History Function</vt:lpstr>
      <vt:lpstr>CTS2 Functional Profiles</vt:lpstr>
      <vt:lpstr>CTS2 Module Functions Maintenance Function</vt:lpstr>
      <vt:lpstr>PowerPoint Presentation</vt:lpstr>
      <vt:lpstr>CTS2 Functional Profiles</vt:lpstr>
      <vt:lpstr>CTS2 Module Functions Temporal Function</vt:lpstr>
      <vt:lpstr>CTS2 Functional Profiles</vt:lpstr>
      <vt:lpstr>CTS2 Module Functions Specialized Function</vt:lpstr>
      <vt:lpstr>CTS2 Module Functions </vt:lpstr>
      <vt:lpstr>CTS2 Module and Functions Summary</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Summary</vt:lpstr>
      <vt:lpstr>CTS2 Development Framework and Implementations</vt:lpstr>
      <vt:lpstr>Outline</vt:lpstr>
      <vt:lpstr>Outline(continued)</vt:lpstr>
      <vt:lpstr>CTS2 Development Framework Overview </vt:lpstr>
      <vt:lpstr>CTS2 Development Framework Overview</vt:lpstr>
      <vt:lpstr>CTS2 Development Framework Overview</vt:lpstr>
      <vt:lpstr>CTS2 Development Framework Overview</vt:lpstr>
      <vt:lpstr>CTS2 Development Framework Overview</vt:lpstr>
      <vt:lpstr>CTS2 Implementations </vt:lpstr>
      <vt:lpstr>CTS2 Implementations Overview</vt:lpstr>
      <vt:lpstr>CTS2 Development Framework Implementations eXist DB</vt:lpstr>
      <vt:lpstr>CTS2 Development Framework Implementations eXist DB</vt:lpstr>
      <vt:lpstr>CTS2 Development Framework Implementations MU Quality Measure Value Set Service</vt:lpstr>
      <vt:lpstr>CTS2 Development Framework Implementations MU Quality Measure Value Set Service</vt:lpstr>
      <vt:lpstr>CTS2 Development Framework Implementations MU Quality Measure Value Set Service</vt:lpstr>
      <vt:lpstr>CTS2 Development Framework Implementations NCBO BioPortal</vt:lpstr>
      <vt:lpstr>CTS2 Development Framework Implementations NCBO BioPortal</vt:lpstr>
      <vt:lpstr>CTS2 Development Framework Implementations NCBO BioPortal REST</vt:lpstr>
      <vt:lpstr>CTS2 Development Framework Implementations NCBO BioPortal REST</vt:lpstr>
      <vt:lpstr>CTS2 Development Framework Implementations NCBO BioPortal REST</vt:lpstr>
      <vt:lpstr>CTS2 Development Framework Implementations NCBO BioPortal REST</vt:lpstr>
      <vt:lpstr>CTS2 Framework Implementations NCBO BioPortal RDF</vt:lpstr>
      <vt:lpstr>CTS2 Framework Implementations NCBO BioPortal RDF</vt:lpstr>
      <vt:lpstr>CTS2 Framework Implementations NCBO BioPortal RDF</vt:lpstr>
      <vt:lpstr>CTS2 Framework Implementations NCBO BioPortal RDF</vt:lpstr>
      <vt:lpstr>CTS2 Implementation (using py4cts2) </vt:lpstr>
      <vt:lpstr>CTS2 Implementation (using py4cts2)</vt:lpstr>
      <vt:lpstr>CTS2 Implementation (using py4cts2) </vt:lpstr>
      <vt:lpstr>CTS2 Implementation (using py4cts2) </vt:lpstr>
      <vt:lpstr>Web Applications using the CTS2 Service</vt:lpstr>
      <vt:lpstr>Web Applications CTS2 Value Set Viewer</vt:lpstr>
      <vt:lpstr>Web Applications CTS2 Value Set Viewer</vt:lpstr>
      <vt:lpstr>Web Applications CTS2 Value Set Viewer</vt:lpstr>
      <vt:lpstr>Web Applications High-Throughput Phenotyping (HTP)</vt:lpstr>
      <vt:lpstr>Web Applications High-Throughput Phenotyping (HTP)</vt:lpstr>
      <vt:lpstr>Web Applications High-Throughput Phenotyping (HTP)</vt:lpstr>
      <vt:lpstr>Web Applications High-Throughput Phenotyping (HTP)</vt:lpstr>
      <vt:lpstr>Web Applications CTS2 Maintenance Editor</vt:lpstr>
      <vt:lpstr>Web Applications CTS2 Maintenance Editor</vt:lpstr>
      <vt:lpstr>CTS2 Enabled UI Widgets</vt:lpstr>
      <vt:lpstr>CTS2 Enabled UI Widgets Overview</vt:lpstr>
      <vt:lpstr>UI Widgets Overview</vt:lpstr>
      <vt:lpstr>CTS2 Enabled UI Widgets Demonstration</vt:lpstr>
      <vt:lpstr>CTS2 Enabled UI Widgets Future</vt:lpstr>
      <vt:lpstr>CTS2 Web Applications/UI Widget Review</vt:lpstr>
      <vt:lpstr>CTS2 Web Applications/UI Widget Review</vt:lpstr>
      <vt:lpstr>Questions</vt:lpstr>
      <vt:lpstr>References</vt:lpstr>
      <vt:lpstr>References</vt:lpstr>
      <vt:lpstr>References</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Scott Bauer</cp:lastModifiedBy>
  <cp:revision>477</cp:revision>
  <dcterms:created xsi:type="dcterms:W3CDTF">2011-10-19T16:03:12Z</dcterms:created>
  <dcterms:modified xsi:type="dcterms:W3CDTF">2013-04-12T14:35:48Z</dcterms:modified>
  <cp:category/>
</cp:coreProperties>
</file>